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104"/>
  </p:notesMasterIdLst>
  <p:handoutMasterIdLst>
    <p:handoutMasterId r:id="rId105"/>
  </p:handoutMasterIdLst>
  <p:sldIdLst>
    <p:sldId id="266" r:id="rId2"/>
    <p:sldId id="1070" r:id="rId3"/>
    <p:sldId id="975" r:id="rId4"/>
    <p:sldId id="983" r:id="rId5"/>
    <p:sldId id="1029" r:id="rId6"/>
    <p:sldId id="1084" r:id="rId7"/>
    <p:sldId id="1085" r:id="rId8"/>
    <p:sldId id="1086" r:id="rId9"/>
    <p:sldId id="1254" r:id="rId10"/>
    <p:sldId id="1231" r:id="rId11"/>
    <p:sldId id="1232" r:id="rId12"/>
    <p:sldId id="1030" r:id="rId13"/>
    <p:sldId id="1031" r:id="rId14"/>
    <p:sldId id="1233" r:id="rId15"/>
    <p:sldId id="1234" r:id="rId16"/>
    <p:sldId id="1235" r:id="rId17"/>
    <p:sldId id="1236" r:id="rId18"/>
    <p:sldId id="1237" r:id="rId19"/>
    <p:sldId id="1238" r:id="rId20"/>
    <p:sldId id="991" r:id="rId21"/>
    <p:sldId id="1087" r:id="rId22"/>
    <p:sldId id="1088" r:id="rId23"/>
    <p:sldId id="1239" r:id="rId24"/>
    <p:sldId id="1240" r:id="rId25"/>
    <p:sldId id="1241" r:id="rId26"/>
    <p:sldId id="1242" r:id="rId27"/>
    <p:sldId id="1243" r:id="rId28"/>
    <p:sldId id="1244" r:id="rId29"/>
    <p:sldId id="1246" r:id="rId30"/>
    <p:sldId id="1248" r:id="rId31"/>
    <p:sldId id="1249" r:id="rId32"/>
    <p:sldId id="1250" r:id="rId33"/>
    <p:sldId id="1251" r:id="rId34"/>
    <p:sldId id="1252" r:id="rId35"/>
    <p:sldId id="734" r:id="rId36"/>
    <p:sldId id="918" r:id="rId37"/>
    <p:sldId id="921" r:id="rId38"/>
    <p:sldId id="922" r:id="rId39"/>
    <p:sldId id="1255" r:id="rId40"/>
    <p:sldId id="1256" r:id="rId41"/>
    <p:sldId id="1257" r:id="rId42"/>
    <p:sldId id="1258" r:id="rId43"/>
    <p:sldId id="927" r:id="rId44"/>
    <p:sldId id="928" r:id="rId45"/>
    <p:sldId id="929" r:id="rId46"/>
    <p:sldId id="1259" r:id="rId47"/>
    <p:sldId id="1260" r:id="rId48"/>
    <p:sldId id="933" r:id="rId49"/>
    <p:sldId id="911" r:id="rId50"/>
    <p:sldId id="1261" r:id="rId51"/>
    <p:sldId id="1262" r:id="rId52"/>
    <p:sldId id="1263" r:id="rId53"/>
    <p:sldId id="1264" r:id="rId54"/>
    <p:sldId id="1265" r:id="rId55"/>
    <p:sldId id="1266" r:id="rId56"/>
    <p:sldId id="1268" r:id="rId57"/>
    <p:sldId id="1269" r:id="rId58"/>
    <p:sldId id="1270" r:id="rId59"/>
    <p:sldId id="1271" r:id="rId60"/>
    <p:sldId id="1272" r:id="rId61"/>
    <p:sldId id="1273" r:id="rId62"/>
    <p:sldId id="1274" r:id="rId63"/>
    <p:sldId id="949" r:id="rId64"/>
    <p:sldId id="1275" r:id="rId65"/>
    <p:sldId id="1276" r:id="rId66"/>
    <p:sldId id="1277" r:id="rId67"/>
    <p:sldId id="1278" r:id="rId68"/>
    <p:sldId id="954" r:id="rId69"/>
    <p:sldId id="956" r:id="rId70"/>
    <p:sldId id="957" r:id="rId71"/>
    <p:sldId id="959" r:id="rId72"/>
    <p:sldId id="960" r:id="rId73"/>
    <p:sldId id="961" r:id="rId74"/>
    <p:sldId id="962" r:id="rId75"/>
    <p:sldId id="963" r:id="rId76"/>
    <p:sldId id="964" r:id="rId77"/>
    <p:sldId id="958" r:id="rId78"/>
    <p:sldId id="965" r:id="rId79"/>
    <p:sldId id="966" r:id="rId80"/>
    <p:sldId id="967" r:id="rId81"/>
    <p:sldId id="968" r:id="rId82"/>
    <p:sldId id="969" r:id="rId83"/>
    <p:sldId id="970" r:id="rId84"/>
    <p:sldId id="971" r:id="rId85"/>
    <p:sldId id="972" r:id="rId86"/>
    <p:sldId id="973" r:id="rId87"/>
    <p:sldId id="481" r:id="rId88"/>
    <p:sldId id="915" r:id="rId89"/>
    <p:sldId id="916" r:id="rId90"/>
    <p:sldId id="1032" r:id="rId91"/>
    <p:sldId id="1035" r:id="rId92"/>
    <p:sldId id="919" r:id="rId93"/>
    <p:sldId id="920" r:id="rId94"/>
    <p:sldId id="925" r:id="rId95"/>
    <p:sldId id="923" r:id="rId96"/>
    <p:sldId id="924" r:id="rId97"/>
    <p:sldId id="926" r:id="rId98"/>
    <p:sldId id="952" r:id="rId99"/>
    <p:sldId id="914" r:id="rId100"/>
    <p:sldId id="696" r:id="rId101"/>
    <p:sldId id="697" r:id="rId102"/>
    <p:sldId id="698" r:id="rId103"/>
  </p:sldIdLst>
  <p:sldSz cx="12192000" cy="6858000"/>
  <p:notesSz cx="7099300"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BB4FAAA-8E59-40C0-B1AA-50162B12F497}">
          <p14:sldIdLst>
            <p14:sldId id="266"/>
          </p14:sldIdLst>
        </p14:section>
        <p14:section name="默认节" id="{F5689DD5-AC8F-4DD1-8404-464EB55F0E1C}">
          <p14:sldIdLst>
            <p14:sldId id="1070"/>
            <p14:sldId id="975"/>
            <p14:sldId id="983"/>
            <p14:sldId id="1029"/>
            <p14:sldId id="1084"/>
            <p14:sldId id="1085"/>
            <p14:sldId id="1086"/>
            <p14:sldId id="1254"/>
            <p14:sldId id="1231"/>
            <p14:sldId id="1232"/>
            <p14:sldId id="1030"/>
            <p14:sldId id="1031"/>
            <p14:sldId id="1233"/>
            <p14:sldId id="1234"/>
            <p14:sldId id="1235"/>
            <p14:sldId id="1236"/>
            <p14:sldId id="1237"/>
            <p14:sldId id="1238"/>
            <p14:sldId id="991"/>
            <p14:sldId id="1087"/>
            <p14:sldId id="1088"/>
            <p14:sldId id="1239"/>
            <p14:sldId id="1240"/>
            <p14:sldId id="1241"/>
            <p14:sldId id="1242"/>
            <p14:sldId id="1243"/>
            <p14:sldId id="1244"/>
            <p14:sldId id="1246"/>
            <p14:sldId id="1248"/>
            <p14:sldId id="1249"/>
            <p14:sldId id="1250"/>
            <p14:sldId id="1251"/>
            <p14:sldId id="1252"/>
          </p14:sldIdLst>
        </p14:section>
        <p14:section name="默认节" id="{F9D34939-058E-4116-AA58-E7EDD00A1A67}">
          <p14:sldIdLst>
            <p14:sldId id="734"/>
            <p14:sldId id="918"/>
            <p14:sldId id="921"/>
            <p14:sldId id="922"/>
            <p14:sldId id="1255"/>
            <p14:sldId id="1256"/>
            <p14:sldId id="1257"/>
            <p14:sldId id="1258"/>
            <p14:sldId id="927"/>
            <p14:sldId id="928"/>
            <p14:sldId id="929"/>
            <p14:sldId id="1259"/>
            <p14:sldId id="1260"/>
            <p14:sldId id="933"/>
            <p14:sldId id="911"/>
            <p14:sldId id="1261"/>
            <p14:sldId id="1262"/>
            <p14:sldId id="1263"/>
            <p14:sldId id="1264"/>
            <p14:sldId id="1265"/>
            <p14:sldId id="1266"/>
            <p14:sldId id="1268"/>
            <p14:sldId id="1269"/>
            <p14:sldId id="1270"/>
            <p14:sldId id="1271"/>
            <p14:sldId id="1272"/>
            <p14:sldId id="1273"/>
            <p14:sldId id="1274"/>
            <p14:sldId id="949"/>
            <p14:sldId id="1275"/>
            <p14:sldId id="1276"/>
            <p14:sldId id="1277"/>
            <p14:sldId id="1278"/>
            <p14:sldId id="954"/>
            <p14:sldId id="956"/>
            <p14:sldId id="957"/>
            <p14:sldId id="959"/>
            <p14:sldId id="960"/>
            <p14:sldId id="961"/>
            <p14:sldId id="962"/>
            <p14:sldId id="963"/>
            <p14:sldId id="964"/>
            <p14:sldId id="958"/>
            <p14:sldId id="965"/>
            <p14:sldId id="966"/>
            <p14:sldId id="967"/>
            <p14:sldId id="968"/>
            <p14:sldId id="969"/>
            <p14:sldId id="970"/>
            <p14:sldId id="971"/>
            <p14:sldId id="972"/>
            <p14:sldId id="973"/>
          </p14:sldIdLst>
        </p14:section>
        <p14:section name="无标题节" id="{57A0ACD2-9802-4219-BEA6-AB10E66A28D6}">
          <p14:sldIdLst/>
        </p14:section>
        <p14:section name="无标题节" id="{EAB45612-ECD4-44D0-850C-1DDCC61A7FAD}">
          <p14:sldIdLst>
            <p14:sldId id="481"/>
            <p14:sldId id="915"/>
            <p14:sldId id="916"/>
            <p14:sldId id="1032"/>
            <p14:sldId id="1035"/>
            <p14:sldId id="919"/>
            <p14:sldId id="920"/>
            <p14:sldId id="925"/>
            <p14:sldId id="923"/>
            <p14:sldId id="924"/>
            <p14:sldId id="926"/>
            <p14:sldId id="952"/>
            <p14:sldId id="914"/>
            <p14:sldId id="696"/>
            <p14:sldId id="697"/>
            <p14:sldId id="698"/>
          </p14:sldIdLst>
        </p14:section>
        <p14:section name="无标题节" id="{C8741928-B9EF-491C-B995-74A00C9523D3}">
          <p14:sldIdLst/>
        </p14:section>
      </p14:sectionLst>
    </p:ext>
    <p:ext uri="{EFAFB233-063F-42B5-8137-9DF3F51BA10A}">
      <p15:sldGuideLst xmlns:p15="http://schemas.microsoft.com/office/powerpoint/2012/main">
        <p15:guide id="1" orient="horz" pos="2183" userDrawn="1">
          <p15:clr>
            <a:srgbClr val="A4A3A4"/>
          </p15:clr>
        </p15:guide>
        <p15:guide id="2" pos="3906">
          <p15:clr>
            <a:srgbClr val="A4A3A4"/>
          </p15:clr>
        </p15:guide>
      </p15:sldGuideLst>
    </p:ext>
    <p:ext uri="{2D200454-40CA-4A62-9FC3-DE9A4176ACB9}">
      <p15:notesGuideLst xmlns:p15="http://schemas.microsoft.com/office/powerpoint/2012/main">
        <p15:guide id="1" orient="horz" pos="3223">
          <p15:clr>
            <a:srgbClr val="A4A3A4"/>
          </p15:clr>
        </p15:guide>
        <p15:guide id="2" pos="227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FF"/>
    <a:srgbClr val="0033CC"/>
    <a:srgbClr val="00FF00"/>
    <a:srgbClr val="008080"/>
    <a:srgbClr val="FFFF99"/>
    <a:srgbClr val="FF99FF"/>
    <a:srgbClr val="00FFCC"/>
    <a:srgbClr val="00737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574" autoAdjust="0"/>
    <p:restoredTop sz="86347" autoAdjust="0"/>
  </p:normalViewPr>
  <p:slideViewPr>
    <p:cSldViewPr snapToGrid="0">
      <p:cViewPr varScale="1">
        <p:scale>
          <a:sx n="86" d="100"/>
          <a:sy n="86" d="100"/>
        </p:scale>
        <p:origin x="112" y="40"/>
      </p:cViewPr>
      <p:guideLst>
        <p:guide orient="horz" pos="2183"/>
        <p:guide pos="3906"/>
      </p:guideLst>
    </p:cSldViewPr>
  </p:slideViewPr>
  <p:outlineViewPr>
    <p:cViewPr>
      <p:scale>
        <a:sx n="33" d="100"/>
        <a:sy n="33" d="100"/>
      </p:scale>
      <p:origin x="0" y="-20118"/>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760" y="-78"/>
      </p:cViewPr>
      <p:guideLst>
        <p:guide orient="horz" pos="3223"/>
        <p:guide pos="227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4" Type="http://schemas.openxmlformats.org/officeDocument/2006/relationships/image" Target="../media/image6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69E6C644-74FC-4D44-AB81-2709554C9147}" type="datetimeFigureOut">
              <a:rPr lang="zh-CN" altLang="en-US" smtClean="0"/>
              <a:t>2022/5/16</a:t>
            </a:fld>
            <a:endParaRPr lang="zh-CN" altLang="en-US"/>
          </a:p>
        </p:txBody>
      </p:sp>
      <p:sp>
        <p:nvSpPr>
          <p:cNvPr id="4" name="页脚占位符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048ACB8-82BB-45CD-9FE9-610CE3440BB0}"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F556F344-34FD-4E14-B679-9401DE38C7AF}" type="datetimeFigureOut">
              <a:rPr lang="zh-CN" altLang="en-US" smtClean="0"/>
              <a:t>2022/5/16</a:t>
            </a:fld>
            <a:endParaRPr lang="zh-CN" altLang="en-US"/>
          </a:p>
        </p:txBody>
      </p:sp>
      <p:sp>
        <p:nvSpPr>
          <p:cNvPr id="4" name="幻灯片图像占位符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CF81660A-873B-4A21-B820-86EACE2D5F0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49"/>
          <p:cNvSpPr>
            <a:spLocks noGrp="1" noChangeArrowheads="1"/>
          </p:cNvSpPr>
          <p:nvPr>
            <p:ph type="sldNum" sz="quarter"/>
          </p:nvPr>
        </p:nvSpPr>
        <p:spPr>
          <a:noFill/>
        </p:spPr>
        <p:txBody>
          <a:bodyPr/>
          <a:lstStyle/>
          <a:p>
            <a:pPr defTabSz="403860"/>
            <a:fld id="{DFF13921-433A-452C-8781-0C688C459168}" type="slidenum">
              <a:rPr lang="en-US" altLang="zh-CN">
                <a:latin typeface="Times New Roman" panose="02020603050405020304" pitchFamily="18" charset="0"/>
              </a:rPr>
              <a:t>1</a:t>
            </a:fld>
            <a:endParaRPr lang="en-US" altLang="zh-CN" dirty="0">
              <a:latin typeface="Times New Roman" panose="02020603050405020304" pitchFamily="18" charset="0"/>
            </a:endParaRPr>
          </a:p>
        </p:txBody>
      </p:sp>
      <p:sp>
        <p:nvSpPr>
          <p:cNvPr id="26627" name="Text Box 1"/>
          <p:cNvSpPr txBox="1">
            <a:spLocks noChangeArrowheads="1"/>
          </p:cNvSpPr>
          <p:nvPr/>
        </p:nvSpPr>
        <p:spPr bwMode="auto">
          <a:xfrm>
            <a:off x="4017769" y="9722503"/>
            <a:ext cx="3077059" cy="507551"/>
          </a:xfrm>
          <a:prstGeom prst="rect">
            <a:avLst/>
          </a:prstGeom>
          <a:noFill/>
          <a:ln w="9525">
            <a:noFill/>
            <a:round/>
          </a:ln>
        </p:spPr>
        <p:txBody>
          <a:bodyPr lIns="0" tIns="0" rIns="0" bIns="0" anchor="b"/>
          <a:lstStyle/>
          <a:p>
            <a:pPr algn="r">
              <a:lnSpc>
                <a:spcPct val="95000"/>
              </a:lnSpc>
              <a:tabLst>
                <a:tab pos="0" algn="l"/>
                <a:tab pos="424815" algn="l"/>
                <a:tab pos="851535" algn="l"/>
                <a:tab pos="1278255" algn="l"/>
                <a:tab pos="1704975" algn="l"/>
                <a:tab pos="2131060" algn="l"/>
                <a:tab pos="2557780" algn="l"/>
                <a:tab pos="2984500" algn="l"/>
                <a:tab pos="3411220" algn="l"/>
                <a:tab pos="3837940" algn="l"/>
                <a:tab pos="4264660" algn="l"/>
                <a:tab pos="4691380" algn="l"/>
                <a:tab pos="5118100" algn="l"/>
                <a:tab pos="5544185" algn="l"/>
                <a:tab pos="5970905" algn="l"/>
                <a:tab pos="6397625" algn="l"/>
                <a:tab pos="6824345" algn="l"/>
                <a:tab pos="7251065" algn="l"/>
                <a:tab pos="7677785" algn="l"/>
                <a:tab pos="8104505" algn="l"/>
                <a:tab pos="8531225" algn="l"/>
              </a:tabLst>
            </a:pPr>
            <a:fld id="{71E9B9DE-4EE6-446A-B153-879FB46C5256}" type="slidenum">
              <a:rPr lang="en-US" altLang="zh-CN" sz="1300">
                <a:solidFill>
                  <a:srgbClr val="000000"/>
                </a:solidFill>
                <a:latin typeface="Times New Roman" panose="02020603050405020304" pitchFamily="18" charset="0"/>
                <a:ea typeface="宋体" panose="02010600030101010101" pitchFamily="2" charset="-122"/>
              </a:rPr>
              <a:t>1</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26628" name="Rectangle 2"/>
          <p:cNvSpPr txBox="1">
            <a:spLocks noGrp="1" noRot="1" noChangeAspect="1" noChangeArrowheads="1" noTextEdit="1"/>
          </p:cNvSpPr>
          <p:nvPr>
            <p:ph type="sldImg"/>
          </p:nvPr>
        </p:nvSpPr>
        <p:spPr>
          <a:xfrm>
            <a:off x="138113" y="777875"/>
            <a:ext cx="6819900" cy="3836988"/>
          </a:xfrm>
          <a:solidFill>
            <a:srgbClr val="FFFFFF"/>
          </a:solidFill>
          <a:ln>
            <a:solidFill>
              <a:srgbClr val="000000"/>
            </a:solidFill>
            <a:miter lim="800000"/>
          </a:ln>
        </p:spPr>
      </p:sp>
      <p:sp>
        <p:nvSpPr>
          <p:cNvPr id="26629" name="Rectangle 3"/>
          <p:cNvSpPr txBox="1">
            <a:spLocks noGrp="1" noChangeArrowheads="1"/>
          </p:cNvSpPr>
          <p:nvPr>
            <p:ph type="body" idx="1"/>
          </p:nvPr>
        </p:nvSpPr>
        <p:spPr>
          <a:xfrm>
            <a:off x="709632" y="4861252"/>
            <a:ext cx="5680036" cy="4605955"/>
          </a:xfrm>
          <a:noFill/>
        </p:spPr>
        <p:txBody>
          <a:bodyPr wrap="none" anchor="ctr"/>
          <a:lstStyle/>
          <a:p>
            <a:endParaRPr lang="zh-CN" altLang="zh-CN">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40</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41</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42</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43</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46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56</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57</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58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F81660A-873B-4A21-B820-86EACE2D5F04}" type="slidenum">
              <a:rPr lang="zh-CN" altLang="en-US" smtClean="0"/>
              <a:t>73</a:t>
            </a:fld>
            <a:endParaRPr lang="zh-CN" altLang="en-US"/>
          </a:p>
        </p:txBody>
      </p:sp>
    </p:spTree>
    <p:extLst>
      <p:ext uri="{BB962C8B-B14F-4D97-AF65-F5344CB8AC3E}">
        <p14:creationId xmlns:p14="http://schemas.microsoft.com/office/powerpoint/2010/main" val="1845432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F81660A-873B-4A21-B820-86EACE2D5F04}" type="slidenum">
              <a:rPr lang="zh-CN" altLang="en-US" smtClean="0"/>
              <a:t>85</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86</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91</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F81660A-873B-4A21-B820-86EACE2D5F04}" type="slidenum">
              <a:rPr lang="zh-CN" altLang="en-US" smtClean="0"/>
              <a:t>98</a:t>
            </a:fld>
            <a:endParaRPr lang="zh-CN" altLang="en-US"/>
          </a:p>
        </p:txBody>
      </p:sp>
    </p:spTree>
    <p:extLst>
      <p:ext uri="{BB962C8B-B14F-4D97-AF65-F5344CB8AC3E}">
        <p14:creationId xmlns:p14="http://schemas.microsoft.com/office/powerpoint/2010/main" val="19084063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F81660A-873B-4A21-B820-86EACE2D5F04}" type="slidenum">
              <a:rPr lang="zh-CN" altLang="en-US" smtClean="0"/>
              <a:t>99</a:t>
            </a:fld>
            <a:endParaRPr lang="zh-CN" altLang="en-US"/>
          </a:p>
        </p:txBody>
      </p:sp>
    </p:spTree>
    <p:extLst>
      <p:ext uri="{BB962C8B-B14F-4D97-AF65-F5344CB8AC3E}">
        <p14:creationId xmlns:p14="http://schemas.microsoft.com/office/powerpoint/2010/main" val="3846531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F81660A-873B-4A21-B820-86EACE2D5F04}" type="slidenum">
              <a:rPr lang="zh-CN" altLang="en-US" smtClean="0"/>
              <a:t>100</a:t>
            </a:fld>
            <a:endParaRPr lang="zh-CN" altLang="en-US"/>
          </a:p>
        </p:txBody>
      </p:sp>
    </p:spTree>
    <p:extLst>
      <p:ext uri="{BB962C8B-B14F-4D97-AF65-F5344CB8AC3E}">
        <p14:creationId xmlns:p14="http://schemas.microsoft.com/office/powerpoint/2010/main" val="5256727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F81660A-873B-4A21-B820-86EACE2D5F04}" type="slidenum">
              <a:rPr lang="zh-CN" altLang="en-US" smtClean="0"/>
              <a:t>102</a:t>
            </a:fld>
            <a:endParaRPr lang="zh-CN" altLang="en-US"/>
          </a:p>
        </p:txBody>
      </p:sp>
    </p:spTree>
    <p:extLst>
      <p:ext uri="{BB962C8B-B14F-4D97-AF65-F5344CB8AC3E}">
        <p14:creationId xmlns:p14="http://schemas.microsoft.com/office/powerpoint/2010/main" val="3832794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1"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5"/>
          <p:cNvSpPr>
            <a:spLocks noGrp="1" noChangeArrowheads="1"/>
          </p:cNvSpPr>
          <p:nvPr>
            <p:ph type="dt" sz="half" idx="10"/>
          </p:nvPr>
        </p:nvSpPr>
        <p:spPr/>
        <p:txBody>
          <a:bodyPr/>
          <a:lstStyle>
            <a:lvl1pPr>
              <a:defRPr/>
            </a:lvl1pPr>
          </a:lstStyle>
          <a:p>
            <a:fld id="{C8A432C8-69A7-458B-9684-2BFA64B31948}" type="datetime2">
              <a:rPr lang="en-US" smtClean="0"/>
              <a:t>Monday, May 16, 2022</a:t>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p:txBody>
          <a:bodyPr/>
          <a:lstStyle>
            <a:lvl1pPr>
              <a:defRPr/>
            </a:lvl1pPr>
          </a:lstStyle>
          <a:p>
            <a:fld id="{8CC057FC-95B6-4D89-AFDA-ABA33EE921E5}" type="datetime2">
              <a:rPr lang="en-US" smtClean="0"/>
              <a:t>Monday, May 16, 2022</a:t>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1" y="274640"/>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p:txBody>
          <a:bodyPr/>
          <a:lstStyle>
            <a:lvl1pPr>
              <a:defRPr/>
            </a:lvl1pPr>
          </a:lstStyle>
          <a:p>
            <a:fld id="{EC4549AC-EB31-477F-92A9-B1988E232878}" type="datetime2">
              <a:rPr lang="en-US" smtClean="0"/>
              <a:t>Monday, May 16, 2022</a:t>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cxnSp>
        <p:nvCxnSpPr>
          <p:cNvPr id="4" name="直接连接符 8"/>
          <p:cNvCxnSpPr>
            <a:cxnSpLocks noChangeShapeType="1"/>
          </p:cNvCxnSpPr>
          <p:nvPr userDrawn="1"/>
        </p:nvCxnSpPr>
        <p:spPr bwMode="auto">
          <a:xfrm>
            <a:off x="-12293" y="707306"/>
            <a:ext cx="12204000" cy="0"/>
          </a:xfrm>
          <a:prstGeom prst="line">
            <a:avLst/>
          </a:prstGeom>
          <a:noFill/>
          <a:ln w="28575" algn="ctr">
            <a:solidFill>
              <a:schemeClr val="tx1"/>
            </a:solidFill>
            <a:round/>
          </a:ln>
        </p:spPr>
      </p:cxnSp>
      <p:sp>
        <p:nvSpPr>
          <p:cNvPr id="11" name="TextBox 10"/>
          <p:cNvSpPr txBox="1"/>
          <p:nvPr userDrawn="1"/>
        </p:nvSpPr>
        <p:spPr>
          <a:xfrm>
            <a:off x="11612880" y="6492240"/>
            <a:ext cx="579120" cy="338554"/>
          </a:xfrm>
          <a:prstGeom prst="rect">
            <a:avLst/>
          </a:prstGeom>
          <a:noFill/>
        </p:spPr>
        <p:txBody>
          <a:bodyPr wrap="square" rtlCol="0">
            <a:spAutoFit/>
          </a:bodyPr>
          <a:lstStyle/>
          <a:p>
            <a:pPr algn="r"/>
            <a:fld id="{8F815E2C-4410-4FF6-BE00-35D2EB204A6F}" type="slidenum">
              <a:rPr lang="zh-CN" altLang="en-US" sz="1600" smtClean="0"/>
              <a:t>‹#›</a:t>
            </a:fld>
            <a:endParaRPr lang="zh-CN" altLang="en-US" sz="1600" dirty="0"/>
          </a:p>
        </p:txBody>
      </p:sp>
      <p:pic>
        <p:nvPicPr>
          <p:cNvPr id="5" name="图片 4"/>
          <p:cNvPicPr>
            <a:picLocks noChangeAspect="1"/>
          </p:cNvPicPr>
          <p:nvPr userDrawn="1"/>
        </p:nvPicPr>
        <p:blipFill>
          <a:blip r:embed="rId2" cstate="print"/>
          <a:stretch>
            <a:fillRect/>
          </a:stretch>
        </p:blipFill>
        <p:spPr>
          <a:xfrm>
            <a:off x="9545696" y="82730"/>
            <a:ext cx="2572490" cy="529198"/>
          </a:xfrm>
          <a:prstGeom prst="rect">
            <a:avLst/>
          </a:prstGeom>
        </p:spPr>
      </p:pic>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8641" y="273629"/>
            <a:ext cx="10968959" cy="1143480"/>
          </a:xfrm>
        </p:spPr>
        <p:txBody>
          <a:bodyPr/>
          <a:lstStyle/>
          <a:p>
            <a:r>
              <a:rPr lang="zh-CN" altLang="en-US"/>
              <a:t>单击此处编辑母版标题样式</a:t>
            </a:r>
          </a:p>
        </p:txBody>
      </p:sp>
      <p:sp>
        <p:nvSpPr>
          <p:cNvPr id="3" name="日期占位符 2"/>
          <p:cNvSpPr>
            <a:spLocks noGrp="1"/>
          </p:cNvSpPr>
          <p:nvPr>
            <p:ph type="dt" idx="10"/>
          </p:nvPr>
        </p:nvSpPr>
        <p:spPr>
          <a:xfrm>
            <a:off x="608641" y="6247376"/>
            <a:ext cx="2837760" cy="470930"/>
          </a:xfrm>
        </p:spPr>
        <p:txBody>
          <a:bodyPr/>
          <a:lstStyle>
            <a:lvl1pPr>
              <a:defRPr/>
            </a:lvl1pPr>
          </a:lstStyle>
          <a:p>
            <a:endParaRPr lang="en-US"/>
          </a:p>
        </p:txBody>
      </p:sp>
      <p:sp>
        <p:nvSpPr>
          <p:cNvPr id="4" name="页脚占位符 3"/>
          <p:cNvSpPr>
            <a:spLocks noGrp="1"/>
          </p:cNvSpPr>
          <p:nvPr>
            <p:ph type="ftr" idx="11"/>
          </p:nvPr>
        </p:nvSpPr>
        <p:spPr>
          <a:xfrm>
            <a:off x="4170240" y="6247376"/>
            <a:ext cx="3863040" cy="470930"/>
          </a:xfrm>
        </p:spPr>
        <p:txBody>
          <a:bodyPr/>
          <a:lstStyle>
            <a:lvl1pPr>
              <a:defRPr/>
            </a:lvl1pPr>
          </a:lstStyle>
          <a:p>
            <a:endParaRPr lang="en-US"/>
          </a:p>
        </p:txBody>
      </p:sp>
      <p:sp>
        <p:nvSpPr>
          <p:cNvPr id="5" name="灯片编号占位符 4"/>
          <p:cNvSpPr>
            <a:spLocks noGrp="1"/>
          </p:cNvSpPr>
          <p:nvPr>
            <p:ph type="sldNum" idx="12"/>
          </p:nvPr>
        </p:nvSpPr>
        <p:spPr>
          <a:xfrm>
            <a:off x="8741761" y="6247376"/>
            <a:ext cx="2837760" cy="470930"/>
          </a:xfrm>
        </p:spPr>
        <p:txBody>
          <a:bodyPr/>
          <a:lstStyle>
            <a:lvl1pPr>
              <a:defRPr/>
            </a:lvl1pPr>
          </a:lstStyle>
          <a:p>
            <a:fld id="{E0BD98EA-90B5-4CC6-89A6-2E9085E50F5D}" type="slidenum">
              <a:rPr lang="en-US"/>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6" descr="logo-2.png"/>
          <p:cNvPicPr>
            <a:picLocks noChangeAspect="1"/>
          </p:cNvPicPr>
          <p:nvPr userDrawn="1"/>
        </p:nvPicPr>
        <p:blipFill>
          <a:blip r:embed="rId2" cstate="email">
            <a:clrChange>
              <a:clrFrom>
                <a:srgbClr val="000000"/>
              </a:clrFrom>
              <a:clrTo>
                <a:srgbClr val="000000">
                  <a:alpha val="0"/>
                </a:srgbClr>
              </a:clrTo>
            </a:clrChange>
          </a:blip>
          <a:srcRect/>
          <a:stretch>
            <a:fillRect/>
          </a:stretch>
        </p:blipFill>
        <p:spPr bwMode="auto">
          <a:xfrm>
            <a:off x="11175299" y="31523"/>
            <a:ext cx="708025" cy="654050"/>
          </a:xfrm>
          <a:prstGeom prst="rect">
            <a:avLst/>
          </a:prstGeom>
          <a:noFill/>
          <a:ln w="9525">
            <a:noFill/>
            <a:miter lim="800000"/>
            <a:headEnd/>
            <a:tailEnd/>
          </a:ln>
        </p:spPr>
      </p:pic>
      <p:pic>
        <p:nvPicPr>
          <p:cNvPr id="9" name="Picture 2" descr="C:\Users\Administrator\Desktop\u=75086232,1868931616&amp;fm=26&amp;gp=0.jpg"/>
          <p:cNvPicPr>
            <a:picLocks noChangeArrowheads="1"/>
          </p:cNvPicPr>
          <p:nvPr userDrawn="1"/>
        </p:nvPicPr>
        <p:blipFill>
          <a:blip r:embed="rId3" cstate="screen">
            <a:clrChange>
              <a:clrFrom>
                <a:srgbClr val="000000"/>
              </a:clrFrom>
              <a:clrTo>
                <a:srgbClr val="000000">
                  <a:alpha val="0"/>
                </a:srgbClr>
              </a:clrTo>
            </a:clrChange>
          </a:blip>
          <a:srcRect/>
          <a:stretch>
            <a:fillRect/>
          </a:stretch>
        </p:blipFill>
        <p:spPr bwMode="auto">
          <a:xfrm>
            <a:off x="10397424" y="31523"/>
            <a:ext cx="684213" cy="684212"/>
          </a:xfrm>
          <a:prstGeom prst="rect">
            <a:avLst/>
          </a:prstGeom>
          <a:noFill/>
          <a:ln w="9525">
            <a:noFill/>
            <a:miter lim="800000"/>
            <a:headEnd/>
            <a:tailEnd/>
          </a:ln>
        </p:spPr>
      </p:pic>
      <p:cxnSp>
        <p:nvCxnSpPr>
          <p:cNvPr id="11" name="直接连接符 10"/>
          <p:cNvCxnSpPr/>
          <p:nvPr userDrawn="1"/>
        </p:nvCxnSpPr>
        <p:spPr>
          <a:xfrm>
            <a:off x="65309" y="757647"/>
            <a:ext cx="12060000" cy="0"/>
          </a:xfrm>
          <a:prstGeom prst="line">
            <a:avLst/>
          </a:prstGeom>
          <a:ln w="28575">
            <a:solidFill>
              <a:schemeClr val="tx1"/>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2"/>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5"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dt" sz="half" idx="10"/>
          </p:nvPr>
        </p:nvSpPr>
        <p:spPr/>
        <p:txBody>
          <a:bodyPr/>
          <a:lstStyle>
            <a:lvl1pPr>
              <a:defRPr/>
            </a:lvl1pPr>
          </a:lstStyle>
          <a:p>
            <a:fld id="{9933D019-A32C-4EAD-B8E6-DBDA699692FD}" type="datetime2">
              <a:rPr lang="en-US" smtClean="0"/>
              <a:t>Monday, May 16, 2022</a:t>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1"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p:txBody>
          <a:bodyPr/>
          <a:lstStyle>
            <a:lvl1pPr>
              <a:defRPr/>
            </a:lvl1pPr>
          </a:lstStyle>
          <a:p>
            <a:fld id="{CCEBA98F-560C-4997-81C4-81D4D9187EAB}" type="datetime2">
              <a:rPr lang="en-US" smtClean="0"/>
              <a:t>Monday, May 16, 2022</a:t>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dt" sz="half" idx="10"/>
          </p:nvPr>
        </p:nvSpPr>
        <p:spPr/>
        <p:txBody>
          <a:bodyPr/>
          <a:lstStyle>
            <a:lvl1pPr>
              <a:defRPr/>
            </a:lvl1pPr>
          </a:lstStyle>
          <a:p>
            <a:fld id="{150972B2-CA5C-437D-87D0-8081271A9E4B}" type="datetime2">
              <a:rPr lang="en-US" smtClean="0"/>
              <a:t>Monday, May 16, 2022</a:t>
            </a:fld>
            <a:endParaRPr lang="en-US"/>
          </a:p>
        </p:txBody>
      </p:sp>
      <p:sp>
        <p:nvSpPr>
          <p:cNvPr id="8" name="Rectangle 6"/>
          <p:cNvSpPr>
            <a:spLocks noGrp="1" noChangeArrowheads="1"/>
          </p:cNvSpPr>
          <p:nvPr>
            <p:ph type="ftr" sz="quarter" idx="11"/>
          </p:nvPr>
        </p:nvSpPr>
        <p:spPr/>
        <p:txBody>
          <a:bodyPr/>
          <a:lstStyle>
            <a:lvl1pPr>
              <a:defRPr/>
            </a:lvl1pPr>
          </a:lstStyle>
          <a:p>
            <a:pPr algn="r"/>
            <a:endParaRPr lang="en-US" dirty="0"/>
          </a:p>
        </p:txBody>
      </p:sp>
      <p:sp>
        <p:nvSpPr>
          <p:cNvPr id="9"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dt" sz="half" idx="10"/>
          </p:nvPr>
        </p:nvSpPr>
        <p:spPr/>
        <p:txBody>
          <a:bodyPr/>
          <a:lstStyle>
            <a:lvl1pPr>
              <a:defRPr/>
            </a:lvl1pPr>
          </a:lstStyle>
          <a:p>
            <a:fld id="{79CD4847-11EF-4466-A8AD-85CDB7B49118}" type="datetime2">
              <a:rPr lang="en-US" smtClean="0"/>
              <a:t>Monday, May 16, 2022</a:t>
            </a:fld>
            <a:endParaRPr lang="en-US"/>
          </a:p>
        </p:txBody>
      </p:sp>
      <p:sp>
        <p:nvSpPr>
          <p:cNvPr id="4" name="Rectangle 6"/>
          <p:cNvSpPr>
            <a:spLocks noGrp="1" noChangeArrowheads="1"/>
          </p:cNvSpPr>
          <p:nvPr>
            <p:ph type="ftr" sz="quarter" idx="11"/>
          </p:nvPr>
        </p:nvSpPr>
        <p:spPr/>
        <p:txBody>
          <a:bodyPr/>
          <a:lstStyle>
            <a:lvl1pPr>
              <a:defRPr/>
            </a:lvl1pPr>
          </a:lstStyle>
          <a:p>
            <a:pPr algn="r"/>
            <a:endParaRPr lang="en-US" dirty="0"/>
          </a:p>
        </p:txBody>
      </p:sp>
      <p:sp>
        <p:nvSpPr>
          <p:cNvPr id="5"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fld id="{F168457A-3AB9-4880-8A0C-9F8524491207}" type="datetime2">
              <a:rPr lang="en-US" smtClean="0"/>
              <a:t>Monday, May 16, 2022</a:t>
            </a:fld>
            <a:endParaRPr lang="en-US"/>
          </a:p>
        </p:txBody>
      </p:sp>
      <p:sp>
        <p:nvSpPr>
          <p:cNvPr id="3" name="Rectangle 6"/>
          <p:cNvSpPr>
            <a:spLocks noGrp="1" noChangeArrowheads="1"/>
          </p:cNvSpPr>
          <p:nvPr>
            <p:ph type="ftr" sz="quarter" idx="11"/>
          </p:nvPr>
        </p:nvSpPr>
        <p:spPr/>
        <p:txBody>
          <a:bodyPr/>
          <a:lstStyle>
            <a:lvl1pPr>
              <a:defRPr/>
            </a:lvl1pPr>
          </a:lstStyle>
          <a:p>
            <a:pPr algn="r"/>
            <a:endParaRPr lang="en-US" dirty="0"/>
          </a:p>
        </p:txBody>
      </p:sp>
      <p:sp>
        <p:nvSpPr>
          <p:cNvPr id="4"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
        <p:nvSpPr>
          <p:cNvPr id="6" name="矩形 5"/>
          <p:cNvSpPr/>
          <p:nvPr userDrawn="1"/>
        </p:nvSpPr>
        <p:spPr>
          <a:xfrm>
            <a:off x="10454185" y="5841242"/>
            <a:ext cx="1555845" cy="7915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4" y="273052"/>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dt" sz="half" idx="10"/>
          </p:nvPr>
        </p:nvSpPr>
        <p:spPr/>
        <p:txBody>
          <a:bodyPr/>
          <a:lstStyle>
            <a:lvl1pPr>
              <a:defRPr/>
            </a:lvl1pPr>
          </a:lstStyle>
          <a:p>
            <a:fld id="{3FE976D3-5B7F-4300-ABED-C91F1B2AE209}" type="datetime2">
              <a:rPr lang="en-US" smtClean="0"/>
              <a:t>Monday, May 16, 2022</a:t>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dt" sz="half" idx="10"/>
          </p:nvPr>
        </p:nvSpPr>
        <p:spPr/>
        <p:txBody>
          <a:bodyPr/>
          <a:lstStyle>
            <a:lvl1pPr>
              <a:defRPr/>
            </a:lvl1pPr>
          </a:lstStyle>
          <a:p>
            <a:fld id="{EBDC1E59-17DD-41CE-97CA-624A472382D4}" type="datetime2">
              <a:rPr lang="en-US" smtClean="0"/>
              <a:t>Monday, May 16, 2022</a:t>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3"/>
          <p:cNvSpPr>
            <a:spLocks noGrp="1" noChangeArrowheads="1"/>
          </p:cNvSpPr>
          <p:nvPr>
            <p:ph type="title"/>
          </p:nvPr>
        </p:nvSpPr>
        <p:spPr bwMode="auto">
          <a:xfrm>
            <a:off x="609680" y="274638"/>
            <a:ext cx="10972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30" name="Rectangle 4"/>
          <p:cNvSpPr>
            <a:spLocks noGrp="1" noChangeArrowheads="1"/>
          </p:cNvSpPr>
          <p:nvPr>
            <p:ph type="body" idx="1"/>
          </p:nvPr>
        </p:nvSpPr>
        <p:spPr bwMode="auto">
          <a:xfrm>
            <a:off x="609680" y="1600201"/>
            <a:ext cx="10972641"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 第二级</a:t>
            </a:r>
          </a:p>
          <a:p>
            <a:pPr lvl="2"/>
            <a:r>
              <a:rPr lang="zh-CN" altLang="en-US"/>
              <a:t> 第三级</a:t>
            </a:r>
          </a:p>
          <a:p>
            <a:pPr lvl="3"/>
            <a:r>
              <a:rPr lang="zh-CN" altLang="en-US"/>
              <a:t> 第四级</a:t>
            </a:r>
          </a:p>
          <a:p>
            <a:pPr lvl="4"/>
            <a:r>
              <a:rPr lang="zh-CN" altLang="en-US"/>
              <a:t> 第五级</a:t>
            </a:r>
          </a:p>
        </p:txBody>
      </p:sp>
      <p:sp>
        <p:nvSpPr>
          <p:cNvPr id="17413" name="Rectangle 5"/>
          <p:cNvSpPr>
            <a:spLocks noGrp="1" noChangeArrowheads="1"/>
          </p:cNvSpPr>
          <p:nvPr>
            <p:ph type="dt" sz="half" idx="2"/>
          </p:nvPr>
        </p:nvSpPr>
        <p:spPr bwMode="auto">
          <a:xfrm>
            <a:off x="609680" y="6245225"/>
            <a:ext cx="284517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20204" pitchFamily="34" charset="0"/>
                <a:ea typeface="宋体" panose="02010600030101010101" pitchFamily="2" charset="-122"/>
              </a:defRPr>
            </a:lvl1pPr>
          </a:lstStyle>
          <a:p>
            <a:fld id="{A80CB818-7379-467D-8E76-EF9D9074A26C}" type="datetime2">
              <a:rPr lang="en-US" smtClean="0"/>
              <a:t>Monday, May 16, 2022</a:t>
            </a:fld>
            <a:endParaRPr lang="en-US" dirty="0"/>
          </a:p>
        </p:txBody>
      </p:sp>
      <p:sp>
        <p:nvSpPr>
          <p:cNvPr id="17414" name="Rectangle 6"/>
          <p:cNvSpPr>
            <a:spLocks noGrp="1" noChangeArrowheads="1"/>
          </p:cNvSpPr>
          <p:nvPr>
            <p:ph type="ftr" sz="quarter" idx="3"/>
          </p:nvPr>
        </p:nvSpPr>
        <p:spPr bwMode="auto">
          <a:xfrm>
            <a:off x="4166143" y="6245225"/>
            <a:ext cx="3859715"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20204" pitchFamily="34" charset="0"/>
                <a:ea typeface="宋体" panose="02010600030101010101" pitchFamily="2" charset="-122"/>
              </a:defRPr>
            </a:lvl1pPr>
          </a:lstStyle>
          <a:p>
            <a:pPr algn="r"/>
            <a:endParaRPr lang="en-US" dirty="0"/>
          </a:p>
        </p:txBody>
      </p:sp>
      <p:sp>
        <p:nvSpPr>
          <p:cNvPr id="17415" name="Rectangle 7"/>
          <p:cNvSpPr>
            <a:spLocks noGrp="1" noChangeArrowheads="1"/>
          </p:cNvSpPr>
          <p:nvPr>
            <p:ph type="sldNum" sz="quarter" idx="4"/>
          </p:nvPr>
        </p:nvSpPr>
        <p:spPr bwMode="auto">
          <a:xfrm>
            <a:off x="8737150" y="6245225"/>
            <a:ext cx="284517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20204" pitchFamily="34" charset="0"/>
                <a:ea typeface="宋体" panose="02010600030101010101" pitchFamily="2" charset="-122"/>
              </a:defRPr>
            </a:lvl1pPr>
          </a:lstStyle>
          <a:p>
            <a:fld id="{0CFEC368-1D7A-4F81-ABF6-AE0E36BAF64C}"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fade/>
  </p:transition>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p:titleStyle>
    <p:bodyStyle>
      <a:lvl1pPr marL="342900" indent="-342900" algn="l" rtl="0" eaLnBrk="1" fontAlgn="base" hangingPunct="1">
        <a:spcBef>
          <a:spcPct val="20000"/>
        </a:spcBef>
        <a:spcAft>
          <a:spcPct val="0"/>
        </a:spcAft>
        <a:buBlip>
          <a:blip r:embed="rId15"/>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stephsnature.com/images/Websitelifescience/ecology/foodweb.gif" TargetMode="Externa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hyperlink" Target="http://research.microsoft.com/en-us/projects/geolife/default.aspx" TargetMode="External"/><Relationship Id="rId4" Type="http://schemas.openxmlformats.org/officeDocument/2006/relationships/image" Target="../media/image29.jpe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8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5.wmf"/><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57.emf"/><Relationship Id="rId4" Type="http://schemas.openxmlformats.org/officeDocument/2006/relationships/image" Target="../media/image56.emf"/></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1.png"/><Relationship Id="rId7" Type="http://schemas.openxmlformats.org/officeDocument/2006/relationships/image" Target="../media/image59.wmf"/><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61.wmf"/><Relationship Id="rId5" Type="http://schemas.openxmlformats.org/officeDocument/2006/relationships/image" Target="../media/image58.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60.wmf"/></Relationships>
</file>

<file path=ppt/slides/_rels/slide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62.w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63.wmf"/></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Grp="1" noChangeArrowheads="1"/>
          </p:cNvSpPr>
          <p:nvPr>
            <p:ph type="title" idx="4294967295"/>
          </p:nvPr>
        </p:nvSpPr>
        <p:spPr>
          <a:xfrm>
            <a:off x="609600" y="909501"/>
            <a:ext cx="10972800" cy="5445125"/>
          </a:xfrm>
        </p:spPr>
        <p:txBody>
          <a:bodyPr tIns="36948"/>
          <a:lstStyle/>
          <a:p>
            <a:pPr>
              <a:lnSpc>
                <a:spcPct val="150000"/>
              </a:lnSpc>
              <a:tabLst>
                <a:tab pos="0" algn="l"/>
                <a:tab pos="423545" algn="l"/>
                <a:tab pos="850900" algn="l"/>
                <a:tab pos="1277620" algn="l"/>
                <a:tab pos="1704975" algn="l"/>
                <a:tab pos="2131695" algn="l"/>
                <a:tab pos="2559050" algn="l"/>
                <a:tab pos="2985770" algn="l"/>
                <a:tab pos="3413125" algn="l"/>
                <a:tab pos="3839845" algn="l"/>
                <a:tab pos="4267200" algn="l"/>
                <a:tab pos="4693920" algn="l"/>
                <a:tab pos="5121275" algn="l"/>
                <a:tab pos="5547995" algn="l"/>
                <a:tab pos="5975350" algn="l"/>
                <a:tab pos="6402070" algn="l"/>
                <a:tab pos="6829425" algn="l"/>
                <a:tab pos="7254875" algn="l"/>
                <a:tab pos="7681595" algn="l"/>
                <a:tab pos="8108950" algn="l"/>
                <a:tab pos="8535670" algn="l"/>
              </a:tabLst>
            </a:pPr>
            <a:r>
              <a:rPr lang="zh-CN" altLang="en-US" sz="3200" b="1" dirty="0">
                <a:solidFill>
                  <a:schemeClr val="tx1"/>
                </a:solidFill>
                <a:latin typeface="Microsoft JhengHei" panose="020B0604030504040204" pitchFamily="34" charset="-120"/>
                <a:ea typeface="Microsoft JhengHei" panose="020B0604030504040204" pitchFamily="34" charset="-120"/>
              </a:rPr>
              <a:t>离散数据及其应用</a:t>
            </a:r>
            <a:br>
              <a:rPr lang="en-US" altLang="zh-CN" sz="3200" b="1" dirty="0">
                <a:solidFill>
                  <a:schemeClr val="tx1"/>
                </a:solidFill>
                <a:latin typeface="Microsoft JhengHei" panose="020B0604030504040204" pitchFamily="34" charset="-120"/>
                <a:ea typeface="Microsoft JhengHei" panose="020B0604030504040204" pitchFamily="34" charset="-120"/>
              </a:rPr>
            </a:br>
            <a:r>
              <a:rPr lang="en-US" altLang="zh-CN" sz="3200" b="1" dirty="0">
                <a:solidFill>
                  <a:schemeClr val="tx1"/>
                </a:solidFill>
                <a:latin typeface="Microsoft JhengHei" panose="020B0604030504040204" pitchFamily="34" charset="-120"/>
                <a:ea typeface="Microsoft JhengHei" panose="020B0604030504040204" pitchFamily="34" charset="-120"/>
              </a:rPr>
              <a:t>Discrete Mathematics and Its Applications</a:t>
            </a:r>
            <a:br>
              <a:rPr lang="en-US" altLang="zh-CN" sz="3200" b="1" dirty="0">
                <a:solidFill>
                  <a:schemeClr val="tx1"/>
                </a:solidFill>
                <a:latin typeface="Microsoft JhengHei" panose="020B0604030504040204" pitchFamily="34" charset="-120"/>
                <a:ea typeface="Microsoft JhengHei" panose="020B0604030504040204" pitchFamily="34" charset="-120"/>
              </a:rPr>
            </a:br>
            <a:r>
              <a:rPr lang="zh-CN" altLang="en-US" sz="3200" b="1" dirty="0">
                <a:solidFill>
                  <a:schemeClr val="tx1"/>
                </a:solidFill>
                <a:latin typeface="Microsoft JhengHei" panose="020B0604030504040204" pitchFamily="34" charset="-120"/>
                <a:ea typeface="Microsoft JhengHei" panose="020B0604030504040204" pitchFamily="34" charset="-120"/>
              </a:rPr>
              <a:t>（</a:t>
            </a:r>
            <a:r>
              <a:rPr lang="en-US" altLang="zh-CN" sz="3200" b="1" dirty="0">
                <a:solidFill>
                  <a:schemeClr val="tx1"/>
                </a:solidFill>
                <a:latin typeface="Microsoft JhengHei" panose="020B0604030504040204" pitchFamily="34" charset="-120"/>
                <a:ea typeface="Microsoft JhengHei" panose="020B0604030504040204" pitchFamily="34" charset="-120"/>
              </a:rPr>
              <a:t>Eighth  Edition/Kenneth </a:t>
            </a:r>
            <a:r>
              <a:rPr lang="en-US" altLang="zh-CN" sz="3200" b="1" dirty="0" err="1">
                <a:solidFill>
                  <a:schemeClr val="tx1"/>
                </a:solidFill>
                <a:latin typeface="Microsoft JhengHei" panose="020B0604030504040204" pitchFamily="34" charset="-120"/>
                <a:ea typeface="Microsoft JhengHei" panose="020B0604030504040204" pitchFamily="34" charset="-120"/>
              </a:rPr>
              <a:t>H.Rosen</a:t>
            </a:r>
            <a:r>
              <a:rPr lang="zh-CN" altLang="en-US" sz="3200" b="1" dirty="0">
                <a:solidFill>
                  <a:schemeClr val="tx1"/>
                </a:solidFill>
                <a:latin typeface="Microsoft JhengHei" panose="020B0604030504040204" pitchFamily="34" charset="-120"/>
                <a:ea typeface="Microsoft JhengHei" panose="020B0604030504040204" pitchFamily="34" charset="-120"/>
              </a:rPr>
              <a:t>）</a:t>
            </a:r>
            <a:br>
              <a:rPr lang="en-US" altLang="zh-CN" sz="3800" b="1" dirty="0">
                <a:solidFill>
                  <a:schemeClr val="tx1"/>
                </a:solidFill>
                <a:latin typeface="Microsoft JhengHei" panose="020B0604030504040204" pitchFamily="34" charset="-120"/>
                <a:ea typeface="Microsoft JhengHei" panose="020B0604030504040204" pitchFamily="34" charset="-120"/>
              </a:rPr>
            </a:br>
            <a:br>
              <a:rPr lang="en-US" altLang="zh-CN" sz="2400" b="1" dirty="0">
                <a:solidFill>
                  <a:schemeClr val="tx1"/>
                </a:solidFill>
                <a:latin typeface="Microsoft JhengHei" panose="020B0604030504040204" pitchFamily="34" charset="-120"/>
                <a:ea typeface="Microsoft JhengHei" panose="020B0604030504040204" pitchFamily="34" charset="-120"/>
              </a:rPr>
            </a:br>
            <a:r>
              <a:rPr lang="zh-CN" altLang="en-US" sz="2400" b="1" dirty="0">
                <a:solidFill>
                  <a:schemeClr val="tx1"/>
                </a:solidFill>
                <a:latin typeface="Microsoft JhengHei" panose="020B0604030504040204" pitchFamily="34" charset="-120"/>
                <a:ea typeface="Microsoft JhengHei" panose="020B0604030504040204" pitchFamily="34" charset="-120"/>
              </a:rPr>
              <a:t>郭少勇 </a:t>
            </a:r>
            <a:r>
              <a:rPr lang="en-US" altLang="zh-CN" sz="2400" b="1" dirty="0">
                <a:solidFill>
                  <a:schemeClr val="tx1"/>
                </a:solidFill>
                <a:latin typeface="Microsoft JhengHei" panose="020B0604030504040204" pitchFamily="34" charset="-120"/>
                <a:ea typeface="Microsoft JhengHei" panose="020B0604030504040204" pitchFamily="34" charset="-120"/>
              </a:rPr>
              <a:t>(syguo@bupt.edu.cn)</a:t>
            </a:r>
            <a:br>
              <a:rPr lang="en-US" altLang="zh-CN" sz="2400" b="1" dirty="0">
                <a:solidFill>
                  <a:schemeClr val="tx1"/>
                </a:solidFill>
                <a:latin typeface="Microsoft JhengHei" panose="020B0604030504040204" pitchFamily="34" charset="-120"/>
                <a:ea typeface="Microsoft JhengHei" panose="020B0604030504040204" pitchFamily="34" charset="-120"/>
              </a:rPr>
            </a:br>
            <a:r>
              <a:rPr lang="zh-CN" altLang="en-US" sz="2400" b="1" dirty="0">
                <a:solidFill>
                  <a:schemeClr val="tx1"/>
                </a:solidFill>
                <a:latin typeface="Microsoft JhengHei" panose="020B0604030504040204" pitchFamily="34" charset="-120"/>
                <a:ea typeface="Microsoft JhengHei" panose="020B0604030504040204" pitchFamily="34" charset="-120"/>
              </a:rPr>
              <a:t>北京邮电大学</a:t>
            </a:r>
            <a:br>
              <a:rPr lang="en-US" altLang="zh-CN" sz="2400" b="1">
                <a:solidFill>
                  <a:schemeClr val="tx1"/>
                </a:solidFill>
                <a:latin typeface="Microsoft JhengHei" panose="020B0604030504040204" pitchFamily="34" charset="-120"/>
                <a:ea typeface="Microsoft JhengHei" panose="020B0604030504040204" pitchFamily="34" charset="-120"/>
              </a:rPr>
            </a:br>
            <a:r>
              <a:rPr lang="en-US" altLang="zh-CN" sz="2400" b="1">
                <a:solidFill>
                  <a:schemeClr val="tx1"/>
                </a:solidFill>
                <a:latin typeface="Microsoft JhengHei" panose="020B0604030504040204" pitchFamily="34" charset="-120"/>
                <a:ea typeface="Microsoft JhengHei" panose="020B0604030504040204" pitchFamily="34" charset="-120"/>
              </a:rPr>
              <a:t>2022.5</a:t>
            </a:r>
            <a:endParaRPr lang="en-US" altLang="zh-CN" b="1" dirty="0">
              <a:solidFill>
                <a:schemeClr val="tx1"/>
              </a:solidFill>
              <a:latin typeface="Microsoft JhengHei" panose="020B0604030504040204" pitchFamily="34" charset="-120"/>
              <a:ea typeface="Microsoft JhengHei" panose="020B0604030504040204" pitchFamily="34" charset="-12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4641" y="16397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pic>
        <p:nvPicPr>
          <p:cNvPr id="35844" name="图片 3"/>
          <p:cNvPicPr>
            <a:picLocks noChangeAspect="1"/>
          </p:cNvPicPr>
          <p:nvPr>
            <p:custDataLst>
              <p:tags r:id="rId1"/>
            </p:custDataLst>
          </p:nvPr>
        </p:nvPicPr>
        <p:blipFill>
          <a:blip r:embed="rId3"/>
          <a:stretch>
            <a:fillRect/>
          </a:stretch>
        </p:blipFill>
        <p:spPr>
          <a:xfrm>
            <a:off x="1678305" y="747395"/>
            <a:ext cx="7273290" cy="5986145"/>
          </a:xfrm>
          <a:prstGeom prst="rect">
            <a:avLst/>
          </a:prstGeom>
          <a:noFill/>
          <a:ln w="9525">
            <a:noFill/>
          </a:ln>
        </p:spPr>
      </p:pic>
    </p:spTree>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735394"/>
          </a:xfrm>
          <a:prstGeom prst="rect">
            <a:avLst/>
          </a:prstGeom>
          <a:noFill/>
        </p:spPr>
        <p:txBody>
          <a:bodyPr wrap="square" rtlCol="0">
            <a:spAutoFit/>
          </a:bodyPr>
          <a:lstStyle/>
          <a:p>
            <a:pPr>
              <a:lnSpc>
                <a:spcPct val="150000"/>
              </a:lnSpc>
            </a:pPr>
            <a:r>
              <a:rPr lang="en-US" altLang="zh-CN" sz="3200" dirty="0"/>
              <a:t>10.1-10.3</a:t>
            </a:r>
          </a:p>
        </p:txBody>
      </p:sp>
      <p:sp>
        <p:nvSpPr>
          <p:cNvPr id="7" name="Rectangle 3">
            <a:extLst>
              <a:ext uri="{FF2B5EF4-FFF2-40B4-BE49-F238E27FC236}">
                <a16:creationId xmlns:a16="http://schemas.microsoft.com/office/drawing/2014/main" id="{EC2CAA27-DE60-4BFD-86D6-0FED57A71455}"/>
              </a:ext>
            </a:extLst>
          </p:cNvPr>
          <p:cNvSpPr txBox="1">
            <a:spLocks noChangeArrowheads="1"/>
          </p:cNvSpPr>
          <p:nvPr/>
        </p:nvSpPr>
        <p:spPr bwMode="auto">
          <a:xfrm>
            <a:off x="210045" y="1586240"/>
            <a:ext cx="5885955"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infinite graph(</a:t>
            </a:r>
            <a:r>
              <a:rPr lang="zh-CN" altLang="en-US" sz="2800" dirty="0"/>
              <a:t>无限图</a:t>
            </a:r>
            <a:r>
              <a:rPr lang="en-US" altLang="zh-CN" sz="2800" dirty="0"/>
              <a:t>)</a:t>
            </a:r>
          </a:p>
          <a:p>
            <a:pPr>
              <a:lnSpc>
                <a:spcPct val="150000"/>
              </a:lnSpc>
              <a:buFont typeface="Wingdings" panose="05000000000000000000" pitchFamily="2" charset="2"/>
              <a:buChar char="l"/>
            </a:pPr>
            <a:r>
              <a:rPr lang="en-US" altLang="zh-CN" sz="2800" dirty="0"/>
              <a:t>finite graph(</a:t>
            </a:r>
            <a:r>
              <a:rPr lang="zh-CN" altLang="en-US" sz="2800" dirty="0"/>
              <a:t>有限图</a:t>
            </a:r>
            <a:r>
              <a:rPr lang="en-US" altLang="zh-CN" sz="2800" dirty="0"/>
              <a:t>).</a:t>
            </a:r>
          </a:p>
          <a:p>
            <a:pPr>
              <a:lnSpc>
                <a:spcPct val="150000"/>
              </a:lnSpc>
              <a:buFont typeface="Wingdings" panose="05000000000000000000" pitchFamily="2" charset="2"/>
              <a:buChar char="l"/>
            </a:pPr>
            <a:r>
              <a:rPr lang="en-US" altLang="zh-CN" sz="2800" dirty="0"/>
              <a:t>Simple Graphs(</a:t>
            </a:r>
            <a:r>
              <a:rPr lang="zh-CN" altLang="en-US" sz="2800" dirty="0"/>
              <a:t>简单图</a:t>
            </a:r>
            <a:r>
              <a:rPr lang="en-US" altLang="zh-CN" sz="2800" dirty="0"/>
              <a:t>)</a:t>
            </a:r>
          </a:p>
          <a:p>
            <a:pPr>
              <a:lnSpc>
                <a:spcPct val="150000"/>
              </a:lnSpc>
              <a:buFont typeface="Wingdings" panose="05000000000000000000" pitchFamily="2" charset="2"/>
              <a:buChar char="l"/>
            </a:pPr>
            <a:r>
              <a:rPr lang="en-US" altLang="zh-CN" sz="2800" dirty="0"/>
              <a:t>Multigraphs(</a:t>
            </a:r>
            <a:r>
              <a:rPr lang="zh-CN" altLang="en-US" sz="2800" dirty="0"/>
              <a:t>多重图</a:t>
            </a:r>
            <a:r>
              <a:rPr lang="en-US" altLang="zh-CN" sz="2800" dirty="0"/>
              <a:t>)</a:t>
            </a:r>
          </a:p>
          <a:p>
            <a:pPr>
              <a:lnSpc>
                <a:spcPct val="150000"/>
              </a:lnSpc>
              <a:buFont typeface="Wingdings" panose="05000000000000000000" pitchFamily="2" charset="2"/>
              <a:buChar char="l"/>
            </a:pPr>
            <a:r>
              <a:rPr lang="en-US" altLang="zh-CN" sz="2800" dirty="0"/>
              <a:t>pseudographs(</a:t>
            </a:r>
            <a:r>
              <a:rPr lang="zh-CN" altLang="en-US" sz="2800" dirty="0"/>
              <a:t>伪图</a:t>
            </a:r>
            <a:r>
              <a:rPr lang="en-US" altLang="zh-CN" sz="2800" dirty="0"/>
              <a:t>)</a:t>
            </a:r>
          </a:p>
          <a:p>
            <a:pPr>
              <a:lnSpc>
                <a:spcPct val="150000"/>
              </a:lnSpc>
              <a:buFont typeface="Wingdings" panose="05000000000000000000" pitchFamily="2" charset="2"/>
              <a:buChar char="l"/>
            </a:pPr>
            <a:r>
              <a:rPr lang="en-US" altLang="zh-CN" sz="2800" dirty="0"/>
              <a:t>Directed Graphs(</a:t>
            </a:r>
            <a:r>
              <a:rPr lang="zh-CN" altLang="en-US" sz="2800" dirty="0"/>
              <a:t>有向图</a:t>
            </a:r>
            <a:r>
              <a:rPr lang="en-US" altLang="zh-CN" sz="2800" dirty="0"/>
              <a:t>)</a:t>
            </a:r>
            <a:endParaRPr lang="zh-CN" altLang="en-US" sz="2800" dirty="0"/>
          </a:p>
          <a:p>
            <a:pPr>
              <a:lnSpc>
                <a:spcPct val="150000"/>
              </a:lnSpc>
              <a:buFont typeface="Wingdings" panose="05000000000000000000" pitchFamily="2" charset="2"/>
              <a:buChar char="l"/>
            </a:pPr>
            <a:r>
              <a:rPr lang="en-US" altLang="zh-CN" sz="2800" dirty="0"/>
              <a:t>Directed Multigraphs</a:t>
            </a:r>
            <a:r>
              <a:rPr lang="zh-CN" altLang="en-US" sz="2800" dirty="0"/>
              <a:t>（</a:t>
            </a:r>
            <a:r>
              <a:rPr lang="zh-CN" altLang="en-US" sz="1600" dirty="0">
                <a:sym typeface="+mn-ea"/>
              </a:rPr>
              <a:t>有向多重图</a:t>
            </a:r>
            <a:r>
              <a:rPr lang="zh-CN" altLang="en-US" sz="2800" dirty="0"/>
              <a:t>）</a:t>
            </a:r>
          </a:p>
        </p:txBody>
      </p:sp>
      <p:sp>
        <p:nvSpPr>
          <p:cNvPr id="8" name="文本框 7">
            <a:extLst>
              <a:ext uri="{FF2B5EF4-FFF2-40B4-BE49-F238E27FC236}">
                <a16:creationId xmlns:a16="http://schemas.microsoft.com/office/drawing/2014/main" id="{822C4D55-B538-466B-B3CD-88F7C87EE691}"/>
              </a:ext>
            </a:extLst>
          </p:cNvPr>
          <p:cNvSpPr txBox="1"/>
          <p:nvPr/>
        </p:nvSpPr>
        <p:spPr>
          <a:xfrm>
            <a:off x="2193925" y="879485"/>
            <a:ext cx="7804150" cy="706755"/>
          </a:xfrm>
          <a:prstGeom prst="rect">
            <a:avLst/>
          </a:prstGeom>
          <a:noFill/>
        </p:spPr>
        <p:txBody>
          <a:bodyPr wrap="square" rtlCol="0">
            <a:spAutoFit/>
          </a:bodyPr>
          <a:lstStyle/>
          <a:p>
            <a:pPr algn="ctr" eaLnBrk="1" hangingPunct="1"/>
            <a:r>
              <a:rPr lang="zh-CN" altLang="en-US" sz="4000" b="1">
                <a:sym typeface="+mn-ea"/>
              </a:rPr>
              <a:t>单词表</a:t>
            </a:r>
            <a:endParaRPr lang="en-US" altLang="zh-CN" sz="4000" b="1" dirty="0"/>
          </a:p>
        </p:txBody>
      </p:sp>
      <p:sp>
        <p:nvSpPr>
          <p:cNvPr id="6" name="Rectangle 3">
            <a:extLst>
              <a:ext uri="{FF2B5EF4-FFF2-40B4-BE49-F238E27FC236}">
                <a16:creationId xmlns:a16="http://schemas.microsoft.com/office/drawing/2014/main" id="{8FE50F59-07F8-4CFF-A73C-8DBE1766EF7E}"/>
              </a:ext>
            </a:extLst>
          </p:cNvPr>
          <p:cNvSpPr txBox="1">
            <a:spLocks noChangeArrowheads="1"/>
          </p:cNvSpPr>
          <p:nvPr/>
        </p:nvSpPr>
        <p:spPr bwMode="auto">
          <a:xfrm>
            <a:off x="6306045" y="1586240"/>
            <a:ext cx="5885955"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adjacent(</a:t>
            </a:r>
            <a:r>
              <a:rPr lang="zh-CN" altLang="en-US" sz="2800" dirty="0"/>
              <a:t>相邻</a:t>
            </a:r>
            <a:r>
              <a:rPr lang="en-US" altLang="zh-CN" sz="2800" dirty="0"/>
              <a:t>) </a:t>
            </a:r>
          </a:p>
          <a:p>
            <a:pPr>
              <a:lnSpc>
                <a:spcPct val="150000"/>
              </a:lnSpc>
              <a:buFont typeface="Wingdings" panose="05000000000000000000" pitchFamily="2" charset="2"/>
              <a:buChar char="l"/>
            </a:pPr>
            <a:r>
              <a:rPr lang="en-US" altLang="zh-CN" sz="2800" dirty="0"/>
              <a:t>endpoints(</a:t>
            </a:r>
            <a:r>
              <a:rPr lang="zh-CN" altLang="en-US" sz="2800" dirty="0"/>
              <a:t>端点</a:t>
            </a:r>
            <a:r>
              <a:rPr lang="en-US" altLang="zh-CN" sz="2800" dirty="0"/>
              <a:t>) </a:t>
            </a:r>
          </a:p>
          <a:p>
            <a:pPr>
              <a:lnSpc>
                <a:spcPct val="150000"/>
              </a:lnSpc>
              <a:buFont typeface="Wingdings" panose="05000000000000000000" pitchFamily="2" charset="2"/>
              <a:buChar char="l"/>
            </a:pPr>
            <a:r>
              <a:rPr lang="en-US" altLang="zh-CN" sz="2800" dirty="0"/>
              <a:t>incident(</a:t>
            </a:r>
            <a:r>
              <a:rPr lang="zh-CN" altLang="en-US" sz="2800" dirty="0"/>
              <a:t>关联</a:t>
            </a:r>
            <a:r>
              <a:rPr lang="en-US" altLang="zh-CN" sz="2800" dirty="0"/>
              <a:t>) </a:t>
            </a:r>
          </a:p>
          <a:p>
            <a:pPr>
              <a:lnSpc>
                <a:spcPct val="150000"/>
              </a:lnSpc>
              <a:buFont typeface="Wingdings" panose="05000000000000000000" pitchFamily="2" charset="2"/>
              <a:buChar char="l"/>
            </a:pPr>
            <a:r>
              <a:rPr lang="en-US" altLang="zh-CN" sz="2800" dirty="0"/>
              <a:t>connect(</a:t>
            </a:r>
            <a:r>
              <a:rPr lang="zh-CN" altLang="en-US" sz="2800" dirty="0"/>
              <a:t>连接</a:t>
            </a:r>
            <a:r>
              <a:rPr lang="en-US" altLang="zh-CN" sz="2800" dirty="0"/>
              <a:t>) </a:t>
            </a:r>
          </a:p>
          <a:p>
            <a:pPr>
              <a:lnSpc>
                <a:spcPct val="150000"/>
              </a:lnSpc>
              <a:buFont typeface="Wingdings" panose="05000000000000000000" pitchFamily="2" charset="2"/>
              <a:buChar char="l"/>
            </a:pPr>
            <a:r>
              <a:rPr lang="en-US" altLang="zh-CN" sz="2800" dirty="0"/>
              <a:t>isolated(</a:t>
            </a:r>
            <a:r>
              <a:rPr lang="zh-CN" altLang="en-US" sz="2800" dirty="0"/>
              <a:t>孤立的</a:t>
            </a:r>
            <a:r>
              <a:rPr lang="en-US" altLang="zh-CN" sz="2800" dirty="0"/>
              <a:t>)</a:t>
            </a:r>
          </a:p>
          <a:p>
            <a:pPr>
              <a:lnSpc>
                <a:spcPct val="150000"/>
              </a:lnSpc>
              <a:buFont typeface="Wingdings" panose="05000000000000000000" pitchFamily="2" charset="2"/>
              <a:buChar char="l"/>
            </a:pPr>
            <a:r>
              <a:rPr lang="en-US" altLang="zh-CN" sz="2800" dirty="0"/>
              <a:t>pendant(</a:t>
            </a:r>
            <a:r>
              <a:rPr lang="zh-CN" altLang="en-US" sz="2800" dirty="0"/>
              <a:t>悬挂的</a:t>
            </a:r>
            <a:r>
              <a:rPr lang="en-US" altLang="zh-CN" sz="2800" dirty="0"/>
              <a:t>) </a:t>
            </a:r>
          </a:p>
          <a:p>
            <a:pPr marL="0" indent="0">
              <a:lnSpc>
                <a:spcPct val="150000"/>
              </a:lnSpc>
              <a:buNone/>
            </a:pPr>
            <a:endParaRPr lang="zh-CN" altLang="en-US" sz="2800" dirty="0"/>
          </a:p>
        </p:txBody>
      </p:sp>
    </p:spTree>
    <p:extLst>
      <p:ext uri="{BB962C8B-B14F-4D97-AF65-F5344CB8AC3E}">
        <p14:creationId xmlns:p14="http://schemas.microsoft.com/office/powerpoint/2010/main" val="41503855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735394"/>
          </a:xfrm>
          <a:prstGeom prst="rect">
            <a:avLst/>
          </a:prstGeom>
          <a:noFill/>
        </p:spPr>
        <p:txBody>
          <a:bodyPr wrap="square" rtlCol="0">
            <a:spAutoFit/>
          </a:bodyPr>
          <a:lstStyle/>
          <a:p>
            <a:pPr>
              <a:lnSpc>
                <a:spcPct val="150000"/>
              </a:lnSpc>
            </a:pPr>
            <a:r>
              <a:rPr lang="en-US" altLang="zh-CN" sz="3200" dirty="0"/>
              <a:t>10.1-10.3</a:t>
            </a:r>
          </a:p>
        </p:txBody>
      </p:sp>
      <p:sp>
        <p:nvSpPr>
          <p:cNvPr id="7" name="Rectangle 3">
            <a:extLst>
              <a:ext uri="{FF2B5EF4-FFF2-40B4-BE49-F238E27FC236}">
                <a16:creationId xmlns:a16="http://schemas.microsoft.com/office/drawing/2014/main" id="{EC2CAA27-DE60-4BFD-86D6-0FED57A71455}"/>
              </a:ext>
            </a:extLst>
          </p:cNvPr>
          <p:cNvSpPr txBox="1">
            <a:spLocks noChangeArrowheads="1"/>
          </p:cNvSpPr>
          <p:nvPr/>
        </p:nvSpPr>
        <p:spPr bwMode="auto">
          <a:xfrm>
            <a:off x="210045" y="1586240"/>
            <a:ext cx="5885955"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initial vertex(</a:t>
            </a:r>
            <a:r>
              <a:rPr lang="zh-CN" altLang="en-US" sz="2800" dirty="0"/>
              <a:t>起点</a:t>
            </a:r>
            <a:r>
              <a:rPr lang="en-US" altLang="zh-CN" sz="2800" dirty="0"/>
              <a:t>) </a:t>
            </a:r>
          </a:p>
          <a:p>
            <a:pPr>
              <a:lnSpc>
                <a:spcPct val="150000"/>
              </a:lnSpc>
              <a:buFont typeface="Wingdings" panose="05000000000000000000" pitchFamily="2" charset="2"/>
              <a:buChar char="l"/>
            </a:pPr>
            <a:r>
              <a:rPr lang="en-US" altLang="zh-CN" sz="2800" dirty="0"/>
              <a:t>end vertex(</a:t>
            </a:r>
            <a:r>
              <a:rPr lang="zh-CN" altLang="en-US" sz="2800" dirty="0"/>
              <a:t>终点</a:t>
            </a:r>
            <a:r>
              <a:rPr lang="en-US" altLang="zh-CN" sz="2800" dirty="0"/>
              <a:t>) </a:t>
            </a:r>
          </a:p>
          <a:p>
            <a:pPr>
              <a:lnSpc>
                <a:spcPct val="150000"/>
              </a:lnSpc>
              <a:buFont typeface="Wingdings" panose="05000000000000000000" pitchFamily="2" charset="2"/>
              <a:buChar char="l"/>
            </a:pPr>
            <a:r>
              <a:rPr lang="en-US" altLang="zh-CN" sz="2800" dirty="0"/>
              <a:t>in-degree(</a:t>
            </a:r>
            <a:r>
              <a:rPr lang="zh-CN" altLang="en-US" sz="2800" dirty="0"/>
              <a:t>入度</a:t>
            </a:r>
            <a:r>
              <a:rPr lang="en-US" altLang="zh-CN" sz="2800" dirty="0"/>
              <a:t>)</a:t>
            </a:r>
          </a:p>
          <a:p>
            <a:pPr>
              <a:lnSpc>
                <a:spcPct val="150000"/>
              </a:lnSpc>
              <a:buFont typeface="Wingdings" panose="05000000000000000000" pitchFamily="2" charset="2"/>
              <a:buChar char="l"/>
            </a:pPr>
            <a:r>
              <a:rPr lang="en-US" altLang="zh-CN" sz="2800" dirty="0"/>
              <a:t>out-degree(</a:t>
            </a:r>
            <a:r>
              <a:rPr lang="zh-CN" altLang="en-US" sz="2800" dirty="0"/>
              <a:t>出度</a:t>
            </a:r>
            <a:r>
              <a:rPr lang="en-US" altLang="zh-CN" sz="2800" dirty="0"/>
              <a:t>)</a:t>
            </a:r>
          </a:p>
          <a:p>
            <a:pPr>
              <a:lnSpc>
                <a:spcPct val="150000"/>
              </a:lnSpc>
              <a:buFont typeface="Wingdings" panose="05000000000000000000" pitchFamily="2" charset="2"/>
              <a:buChar char="l"/>
            </a:pPr>
            <a:r>
              <a:rPr lang="en-US" altLang="zh-CN" sz="2800" dirty="0"/>
              <a:t>underlying undirected graph(</a:t>
            </a:r>
            <a:r>
              <a:rPr lang="zh-CN" altLang="en-US" sz="2800" dirty="0"/>
              <a:t>基本无向图</a:t>
            </a:r>
            <a:r>
              <a:rPr lang="en-US" altLang="zh-CN" sz="2800" dirty="0"/>
              <a:t>) </a:t>
            </a:r>
          </a:p>
          <a:p>
            <a:pPr>
              <a:lnSpc>
                <a:spcPct val="150000"/>
              </a:lnSpc>
              <a:buFont typeface="Wingdings" panose="05000000000000000000" pitchFamily="2" charset="2"/>
              <a:buChar char="l"/>
            </a:pPr>
            <a:r>
              <a:rPr lang="en-US" altLang="zh-CN" sz="2800" dirty="0"/>
              <a:t>Complete Graphs(</a:t>
            </a:r>
            <a:r>
              <a:rPr lang="zh-CN" altLang="en-US" sz="2800" dirty="0"/>
              <a:t>完全图</a:t>
            </a:r>
            <a:r>
              <a:rPr lang="en-US" altLang="zh-CN" sz="2800" dirty="0"/>
              <a:t>) </a:t>
            </a:r>
          </a:p>
        </p:txBody>
      </p:sp>
      <p:sp>
        <p:nvSpPr>
          <p:cNvPr id="8" name="文本框 7">
            <a:extLst>
              <a:ext uri="{FF2B5EF4-FFF2-40B4-BE49-F238E27FC236}">
                <a16:creationId xmlns:a16="http://schemas.microsoft.com/office/drawing/2014/main" id="{822C4D55-B538-466B-B3CD-88F7C87EE691}"/>
              </a:ext>
            </a:extLst>
          </p:cNvPr>
          <p:cNvSpPr txBox="1"/>
          <p:nvPr/>
        </p:nvSpPr>
        <p:spPr>
          <a:xfrm>
            <a:off x="2193925" y="879485"/>
            <a:ext cx="7804150" cy="706755"/>
          </a:xfrm>
          <a:prstGeom prst="rect">
            <a:avLst/>
          </a:prstGeom>
          <a:noFill/>
        </p:spPr>
        <p:txBody>
          <a:bodyPr wrap="square" rtlCol="0">
            <a:spAutoFit/>
          </a:bodyPr>
          <a:lstStyle/>
          <a:p>
            <a:pPr algn="ctr" eaLnBrk="1" hangingPunct="1"/>
            <a:r>
              <a:rPr lang="zh-CN" altLang="en-US" sz="4000" b="1">
                <a:sym typeface="+mn-ea"/>
              </a:rPr>
              <a:t>单词表</a:t>
            </a:r>
            <a:endParaRPr lang="en-US" altLang="zh-CN" sz="4000" b="1" dirty="0"/>
          </a:p>
        </p:txBody>
      </p:sp>
      <p:sp>
        <p:nvSpPr>
          <p:cNvPr id="6" name="Rectangle 3">
            <a:extLst>
              <a:ext uri="{FF2B5EF4-FFF2-40B4-BE49-F238E27FC236}">
                <a16:creationId xmlns:a16="http://schemas.microsoft.com/office/drawing/2014/main" id="{8FE50F59-07F8-4CFF-A73C-8DBE1766EF7E}"/>
              </a:ext>
            </a:extLst>
          </p:cNvPr>
          <p:cNvSpPr txBox="1">
            <a:spLocks noChangeArrowheads="1"/>
          </p:cNvSpPr>
          <p:nvPr/>
        </p:nvSpPr>
        <p:spPr bwMode="auto">
          <a:xfrm>
            <a:off x="6306045" y="1586240"/>
            <a:ext cx="5885955"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noncomplete(</a:t>
            </a:r>
            <a:r>
              <a:rPr lang="zh-CN" altLang="en-US" sz="2800" dirty="0"/>
              <a:t>非完全图</a:t>
            </a:r>
            <a:r>
              <a:rPr lang="en-US" altLang="zh-CN" sz="2800" dirty="0"/>
              <a:t>)</a:t>
            </a:r>
          </a:p>
          <a:p>
            <a:pPr>
              <a:lnSpc>
                <a:spcPct val="150000"/>
              </a:lnSpc>
              <a:buFont typeface="Wingdings" panose="05000000000000000000" pitchFamily="2" charset="2"/>
              <a:buChar char="l"/>
            </a:pPr>
            <a:r>
              <a:rPr lang="en-US" altLang="zh-CN" sz="2800" dirty="0"/>
              <a:t>Complete Bipartite Graphs(</a:t>
            </a:r>
            <a:r>
              <a:rPr lang="zh-CN" altLang="en-US" sz="2800" dirty="0"/>
              <a:t>完全二分图</a:t>
            </a:r>
            <a:r>
              <a:rPr lang="en-US" altLang="zh-CN" sz="2800" dirty="0"/>
              <a:t>) </a:t>
            </a:r>
          </a:p>
          <a:p>
            <a:pPr>
              <a:lnSpc>
                <a:spcPct val="150000"/>
              </a:lnSpc>
              <a:buFont typeface="Wingdings" panose="05000000000000000000" pitchFamily="2" charset="2"/>
              <a:buChar char="l"/>
            </a:pPr>
            <a:r>
              <a:rPr lang="en-US" altLang="zh-CN" sz="2800" dirty="0"/>
              <a:t>maximum matching(</a:t>
            </a:r>
            <a:r>
              <a:rPr lang="zh-CN" altLang="en-US" sz="2800" dirty="0"/>
              <a:t>最大匹配</a:t>
            </a:r>
            <a:r>
              <a:rPr lang="en-US" altLang="zh-CN" sz="2800" dirty="0"/>
              <a:t>) </a:t>
            </a:r>
          </a:p>
          <a:p>
            <a:pPr>
              <a:lnSpc>
                <a:spcPct val="150000"/>
              </a:lnSpc>
              <a:buFont typeface="Wingdings" panose="05000000000000000000" pitchFamily="2" charset="2"/>
              <a:buChar char="l"/>
            </a:pPr>
            <a:r>
              <a:rPr lang="en-US" altLang="zh-CN" sz="2800" dirty="0"/>
              <a:t>subgraph(</a:t>
            </a:r>
            <a:r>
              <a:rPr lang="zh-CN" altLang="en-US" sz="2800" dirty="0"/>
              <a:t>子图</a:t>
            </a:r>
            <a:r>
              <a:rPr lang="en-US" altLang="zh-CN" sz="2800" dirty="0"/>
              <a:t>) </a:t>
            </a:r>
          </a:p>
          <a:p>
            <a:pPr>
              <a:lnSpc>
                <a:spcPct val="150000"/>
              </a:lnSpc>
              <a:buFont typeface="Wingdings" panose="05000000000000000000" pitchFamily="2" charset="2"/>
              <a:buChar char="l"/>
            </a:pPr>
            <a:r>
              <a:rPr lang="en-US" altLang="zh-CN" sz="2800" dirty="0"/>
              <a:t>contraction</a:t>
            </a:r>
            <a:r>
              <a:rPr lang="zh-CN" altLang="en-US" sz="2800" dirty="0"/>
              <a:t>（收缩）</a:t>
            </a:r>
          </a:p>
          <a:p>
            <a:pPr>
              <a:lnSpc>
                <a:spcPct val="150000"/>
              </a:lnSpc>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348275285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735394"/>
          </a:xfrm>
          <a:prstGeom prst="rect">
            <a:avLst/>
          </a:prstGeom>
          <a:noFill/>
        </p:spPr>
        <p:txBody>
          <a:bodyPr wrap="square" rtlCol="0">
            <a:spAutoFit/>
          </a:bodyPr>
          <a:lstStyle/>
          <a:p>
            <a:pPr>
              <a:lnSpc>
                <a:spcPct val="150000"/>
              </a:lnSpc>
            </a:pPr>
            <a:r>
              <a:rPr lang="en-US" altLang="zh-CN" sz="3200" dirty="0"/>
              <a:t>10.1-10.3</a:t>
            </a:r>
          </a:p>
        </p:txBody>
      </p:sp>
      <p:sp>
        <p:nvSpPr>
          <p:cNvPr id="7" name="Rectangle 3">
            <a:extLst>
              <a:ext uri="{FF2B5EF4-FFF2-40B4-BE49-F238E27FC236}">
                <a16:creationId xmlns:a16="http://schemas.microsoft.com/office/drawing/2014/main" id="{EC2CAA27-DE60-4BFD-86D6-0FED57A71455}"/>
              </a:ext>
            </a:extLst>
          </p:cNvPr>
          <p:cNvSpPr txBox="1">
            <a:spLocks noChangeArrowheads="1"/>
          </p:cNvSpPr>
          <p:nvPr/>
        </p:nvSpPr>
        <p:spPr bwMode="auto">
          <a:xfrm>
            <a:off x="210045" y="1586240"/>
            <a:ext cx="5885955"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adjacency lists(</a:t>
            </a:r>
            <a:r>
              <a:rPr lang="zh-CN" altLang="en-US" sz="2800" dirty="0"/>
              <a:t>邻接表</a:t>
            </a:r>
            <a:r>
              <a:rPr lang="en-US" altLang="zh-CN" sz="2800" dirty="0"/>
              <a:t>)</a:t>
            </a:r>
          </a:p>
          <a:p>
            <a:pPr>
              <a:lnSpc>
                <a:spcPct val="150000"/>
              </a:lnSpc>
              <a:buFont typeface="Wingdings" panose="05000000000000000000" pitchFamily="2" charset="2"/>
              <a:buChar char="l"/>
            </a:pPr>
            <a:r>
              <a:rPr lang="en-US" altLang="zh-CN" sz="2800" dirty="0"/>
              <a:t>incidence matrices(</a:t>
            </a:r>
            <a:r>
              <a:rPr lang="zh-CN" altLang="en-US" sz="2800" dirty="0"/>
              <a:t>关联矩阵</a:t>
            </a:r>
            <a:r>
              <a:rPr lang="en-US" altLang="zh-CN" sz="2800" dirty="0"/>
              <a:t>)</a:t>
            </a:r>
          </a:p>
          <a:p>
            <a:pPr>
              <a:lnSpc>
                <a:spcPct val="150000"/>
              </a:lnSpc>
              <a:buFont typeface="Wingdings" panose="05000000000000000000" pitchFamily="2" charset="2"/>
              <a:buChar char="l"/>
            </a:pPr>
            <a:r>
              <a:rPr lang="en-US" altLang="zh-CN" sz="2800" dirty="0"/>
              <a:t>graph invariant(</a:t>
            </a:r>
            <a:r>
              <a:rPr lang="zh-CN" altLang="en-US" sz="2800" dirty="0"/>
              <a:t>图形不变量</a:t>
            </a:r>
            <a:r>
              <a:rPr lang="en-US" altLang="zh-CN" sz="2800" dirty="0"/>
              <a:t>)</a:t>
            </a:r>
          </a:p>
          <a:p>
            <a:pPr>
              <a:lnSpc>
                <a:spcPct val="150000"/>
              </a:lnSpc>
              <a:buFont typeface="Wingdings" panose="05000000000000000000" pitchFamily="2" charset="2"/>
              <a:buChar char="l"/>
            </a:pPr>
            <a:endParaRPr lang="en-US" altLang="zh-CN" sz="2800" dirty="0"/>
          </a:p>
        </p:txBody>
      </p:sp>
      <p:sp>
        <p:nvSpPr>
          <p:cNvPr id="8" name="文本框 7">
            <a:extLst>
              <a:ext uri="{FF2B5EF4-FFF2-40B4-BE49-F238E27FC236}">
                <a16:creationId xmlns:a16="http://schemas.microsoft.com/office/drawing/2014/main" id="{822C4D55-B538-466B-B3CD-88F7C87EE691}"/>
              </a:ext>
            </a:extLst>
          </p:cNvPr>
          <p:cNvSpPr txBox="1"/>
          <p:nvPr/>
        </p:nvSpPr>
        <p:spPr>
          <a:xfrm>
            <a:off x="2193925" y="879485"/>
            <a:ext cx="7804150" cy="706755"/>
          </a:xfrm>
          <a:prstGeom prst="rect">
            <a:avLst/>
          </a:prstGeom>
          <a:noFill/>
        </p:spPr>
        <p:txBody>
          <a:bodyPr wrap="square" rtlCol="0">
            <a:spAutoFit/>
          </a:bodyPr>
          <a:lstStyle/>
          <a:p>
            <a:pPr algn="ctr" eaLnBrk="1" hangingPunct="1"/>
            <a:r>
              <a:rPr lang="zh-CN" altLang="en-US" sz="4000" b="1">
                <a:sym typeface="+mn-ea"/>
              </a:rPr>
              <a:t>单词表</a:t>
            </a:r>
            <a:endParaRPr lang="en-US" altLang="zh-CN" sz="4000" b="1" dirty="0"/>
          </a:p>
        </p:txBody>
      </p:sp>
      <p:sp>
        <p:nvSpPr>
          <p:cNvPr id="6" name="Rectangle 3">
            <a:extLst>
              <a:ext uri="{FF2B5EF4-FFF2-40B4-BE49-F238E27FC236}">
                <a16:creationId xmlns:a16="http://schemas.microsoft.com/office/drawing/2014/main" id="{8FE50F59-07F8-4CFF-A73C-8DBE1766EF7E}"/>
              </a:ext>
            </a:extLst>
          </p:cNvPr>
          <p:cNvSpPr txBox="1">
            <a:spLocks noChangeArrowheads="1"/>
          </p:cNvSpPr>
          <p:nvPr/>
        </p:nvSpPr>
        <p:spPr bwMode="auto">
          <a:xfrm>
            <a:off x="6306045" y="1586240"/>
            <a:ext cx="5885955"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kern="0" dirty="0"/>
              <a:t>THE HANDSHAKING THEOREM(</a:t>
            </a:r>
            <a:r>
              <a:rPr lang="zh-CN" altLang="en-US" sz="2800" kern="0" dirty="0"/>
              <a:t>握手定理</a:t>
            </a:r>
            <a:r>
              <a:rPr lang="en-US" altLang="zh-CN" sz="2800" kern="0" dirty="0"/>
              <a:t>) </a:t>
            </a:r>
          </a:p>
          <a:p>
            <a:pPr>
              <a:lnSpc>
                <a:spcPct val="150000"/>
              </a:lnSpc>
              <a:buFont typeface="Wingdings" panose="05000000000000000000" pitchFamily="2" charset="2"/>
              <a:buChar char="l"/>
            </a:pPr>
            <a:r>
              <a:rPr lang="en-US" altLang="zh-CN" sz="2800" kern="0" dirty="0"/>
              <a:t>HALL’S MARRIAGE THEOREM(</a:t>
            </a:r>
            <a:r>
              <a:rPr lang="zh-CN" altLang="en-US" sz="2800" kern="0" dirty="0"/>
              <a:t>霍尔婚姻定理</a:t>
            </a:r>
            <a:r>
              <a:rPr lang="en-US" altLang="zh-CN" sz="2800" kern="0" dirty="0"/>
              <a:t>) </a:t>
            </a:r>
          </a:p>
          <a:p>
            <a:pPr>
              <a:lnSpc>
                <a:spcPct val="150000"/>
              </a:lnSpc>
              <a:buFont typeface="Wingdings" panose="05000000000000000000" pitchFamily="2" charset="2"/>
              <a:buChar char="l"/>
            </a:pPr>
            <a:endParaRPr lang="zh-CN" altLang="en-US" sz="3200" dirty="0"/>
          </a:p>
          <a:p>
            <a:pPr>
              <a:lnSpc>
                <a:spcPct val="150000"/>
              </a:lnSpc>
              <a:buFont typeface="Wingdings" panose="05000000000000000000" pitchFamily="2" charset="2"/>
              <a:buChar char="l"/>
            </a:pPr>
            <a:endParaRPr lang="en-US" altLang="zh-CN" sz="2800" b="1" kern="0" dirty="0"/>
          </a:p>
        </p:txBody>
      </p:sp>
    </p:spTree>
    <p:extLst>
      <p:ext uri="{BB962C8B-B14F-4D97-AF65-F5344CB8AC3E}">
        <p14:creationId xmlns:p14="http://schemas.microsoft.com/office/powerpoint/2010/main" val="26963362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4641" y="16397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7890" name="标题 1"/>
          <p:cNvSpPr>
            <a:spLocks noGrp="1"/>
          </p:cNvSpPr>
          <p:nvPr>
            <p:ph type="title"/>
          </p:nvPr>
        </p:nvSpPr>
        <p:spPr>
          <a:xfrm>
            <a:off x="1794510" y="1137920"/>
            <a:ext cx="9787890" cy="280035"/>
          </a:xfrm>
        </p:spPr>
        <p:txBody>
          <a:bodyPr vert="horz" wrap="square" lIns="91440" tIns="45720" rIns="91440" bIns="45720" anchor="ctr" anchorCtr="0"/>
          <a:lstStyle/>
          <a:p>
            <a:r>
              <a:rPr lang="en-US" altLang="zh-CN" dirty="0"/>
              <a:t>Computer Network</a:t>
            </a:r>
            <a:endParaRPr lang="zh-CN" altLang="en-US" dirty="0"/>
          </a:p>
        </p:txBody>
      </p:sp>
      <p:sp>
        <p:nvSpPr>
          <p:cNvPr id="37891" name="内容占位符 2"/>
          <p:cNvSpPr>
            <a:spLocks noGrp="1"/>
          </p:cNvSpPr>
          <p:nvPr>
            <p:ph idx="1"/>
          </p:nvPr>
        </p:nvSpPr>
        <p:spPr>
          <a:xfrm>
            <a:off x="8008620" y="2712720"/>
            <a:ext cx="2258060" cy="183515"/>
          </a:xfrm>
        </p:spPr>
        <p:txBody>
          <a:bodyPr vert="horz" wrap="square" lIns="91440" tIns="45720" rIns="91440" bIns="45720" anchor="t" anchorCtr="0"/>
          <a:lstStyle/>
          <a:p>
            <a:pPr marL="0" indent="0">
              <a:buNone/>
            </a:pPr>
            <a:r>
              <a:rPr lang="en-US" altLang="zh-CN" dirty="0"/>
              <a:t>CERNET</a:t>
            </a:r>
            <a:endParaRPr lang="zh-CN" altLang="en-US" dirty="0"/>
          </a:p>
        </p:txBody>
      </p:sp>
      <p:pic>
        <p:nvPicPr>
          <p:cNvPr id="37892" name="Picture 34"/>
          <p:cNvPicPr>
            <a:picLocks noChangeAspect="1"/>
          </p:cNvPicPr>
          <p:nvPr/>
        </p:nvPicPr>
        <p:blipFill>
          <a:blip r:embed="rId2"/>
          <a:stretch>
            <a:fillRect/>
          </a:stretch>
        </p:blipFill>
        <p:spPr>
          <a:xfrm>
            <a:off x="685800" y="2712720"/>
            <a:ext cx="4034790" cy="2588895"/>
          </a:xfrm>
          <a:prstGeom prst="rect">
            <a:avLst/>
          </a:prstGeom>
          <a:noFill/>
          <a:ln w="9525">
            <a:noFill/>
          </a:ln>
        </p:spPr>
      </p:pic>
      <p:pic>
        <p:nvPicPr>
          <p:cNvPr id="37893" name="图片 1"/>
          <p:cNvPicPr>
            <a:picLocks noChangeAspect="1"/>
          </p:cNvPicPr>
          <p:nvPr/>
        </p:nvPicPr>
        <p:blipFill>
          <a:blip r:embed="rId3"/>
          <a:stretch>
            <a:fillRect/>
          </a:stretch>
        </p:blipFill>
        <p:spPr>
          <a:xfrm>
            <a:off x="6946265" y="3378200"/>
            <a:ext cx="4383405" cy="3040380"/>
          </a:xfrm>
          <a:prstGeom prst="rect">
            <a:avLst/>
          </a:prstGeom>
          <a:noFill/>
          <a:ln w="9525">
            <a:noFill/>
          </a:ln>
        </p:spPr>
      </p:pic>
      <p:pic>
        <p:nvPicPr>
          <p:cNvPr id="37894" name="图片 2"/>
          <p:cNvPicPr>
            <a:picLocks noChangeAspect="1"/>
          </p:cNvPicPr>
          <p:nvPr/>
        </p:nvPicPr>
        <p:blipFill>
          <a:blip r:embed="rId4"/>
          <a:stretch>
            <a:fillRect/>
          </a:stretch>
        </p:blipFill>
        <p:spPr>
          <a:xfrm>
            <a:off x="7296785" y="1865630"/>
            <a:ext cx="3682365" cy="589280"/>
          </a:xfrm>
          <a:prstGeom prst="rect">
            <a:avLst/>
          </a:prstGeom>
          <a:noFill/>
          <a:ln w="9525">
            <a:noFill/>
          </a:ln>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10185" y="1635760"/>
            <a:ext cx="11981815" cy="5269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mn-ea"/>
              </a:rPr>
              <a:t>Like simple graphs, but there may be </a:t>
            </a:r>
            <a:r>
              <a:rPr lang="en-US" altLang="zh-CN" i="1" dirty="0">
                <a:sym typeface="+mn-ea"/>
              </a:rPr>
              <a:t>more than one</a:t>
            </a:r>
            <a:r>
              <a:rPr lang="en-US" altLang="zh-CN" dirty="0">
                <a:sym typeface="+mn-ea"/>
              </a:rPr>
              <a:t> edge connecting two given nodes.</a:t>
            </a:r>
            <a:endParaRPr lang="en-US" altLang="zh-CN" dirty="0"/>
          </a:p>
          <a:p>
            <a:pPr eaLnBrk="1" hangingPunct="1"/>
            <a:r>
              <a:rPr lang="en-US" altLang="zh-CN" dirty="0">
                <a:sym typeface="+mn-ea"/>
              </a:rPr>
              <a:t>A </a:t>
            </a:r>
            <a:r>
              <a:rPr lang="en-US" altLang="zh-CN" i="1" dirty="0">
                <a:sym typeface="+mn-ea"/>
              </a:rPr>
              <a:t>multigraph</a:t>
            </a:r>
            <a:r>
              <a:rPr lang="en-US" altLang="zh-CN" dirty="0">
                <a:sym typeface="+mn-ea"/>
              </a:rPr>
              <a:t> </a:t>
            </a:r>
            <a:r>
              <a:rPr lang="en-US" altLang="zh-CN" i="1" dirty="0">
                <a:solidFill>
                  <a:srgbClr val="FF0000"/>
                </a:solidFill>
                <a:sym typeface="+mn-ea"/>
              </a:rPr>
              <a:t>G</a:t>
            </a:r>
            <a:r>
              <a:rPr lang="en-US" altLang="zh-CN" dirty="0">
                <a:solidFill>
                  <a:srgbClr val="FF0000"/>
                </a:solidFill>
                <a:sym typeface="+mn-ea"/>
              </a:rPr>
              <a:t>=(</a:t>
            </a:r>
            <a:r>
              <a:rPr lang="en-US" altLang="zh-CN" i="1" dirty="0">
                <a:solidFill>
                  <a:srgbClr val="FF0000"/>
                </a:solidFill>
                <a:sym typeface="+mn-ea"/>
              </a:rPr>
              <a:t>V</a:t>
            </a:r>
            <a:r>
              <a:rPr lang="en-US" altLang="zh-CN" dirty="0">
                <a:solidFill>
                  <a:srgbClr val="FF0000"/>
                </a:solidFill>
                <a:sym typeface="+mn-ea"/>
              </a:rPr>
              <a:t>, </a:t>
            </a:r>
            <a:r>
              <a:rPr lang="en-US" altLang="zh-CN" i="1" dirty="0">
                <a:solidFill>
                  <a:srgbClr val="FF0000"/>
                </a:solidFill>
                <a:sym typeface="+mn-ea"/>
              </a:rPr>
              <a:t>E</a:t>
            </a:r>
            <a:r>
              <a:rPr lang="en-US" altLang="zh-CN" dirty="0">
                <a:solidFill>
                  <a:srgbClr val="FF0000"/>
                </a:solidFill>
                <a:sym typeface="+mn-ea"/>
              </a:rPr>
              <a:t>, </a:t>
            </a:r>
            <a:r>
              <a:rPr lang="en-US" altLang="zh-CN" i="1" dirty="0">
                <a:solidFill>
                  <a:srgbClr val="FF0000"/>
                </a:solidFill>
                <a:sym typeface="+mn-ea"/>
              </a:rPr>
              <a:t>f </a:t>
            </a:r>
            <a:r>
              <a:rPr lang="en-US" altLang="zh-CN" dirty="0">
                <a:solidFill>
                  <a:srgbClr val="FF0000"/>
                </a:solidFill>
                <a:sym typeface="+mn-ea"/>
              </a:rPr>
              <a:t>)</a:t>
            </a:r>
            <a:r>
              <a:rPr lang="en-US" altLang="zh-CN" dirty="0">
                <a:sym typeface="+mn-ea"/>
              </a:rPr>
              <a:t> consists of a set </a:t>
            </a:r>
            <a:r>
              <a:rPr lang="en-US" altLang="zh-CN" i="1" dirty="0">
                <a:sym typeface="+mn-ea"/>
              </a:rPr>
              <a:t>V</a:t>
            </a:r>
            <a:r>
              <a:rPr lang="en-US" altLang="zh-CN" dirty="0">
                <a:sym typeface="+mn-ea"/>
              </a:rPr>
              <a:t> of vertices, a set </a:t>
            </a:r>
            <a:r>
              <a:rPr lang="en-US" altLang="zh-CN" i="1" dirty="0">
                <a:sym typeface="+mn-ea"/>
              </a:rPr>
              <a:t>E</a:t>
            </a:r>
            <a:r>
              <a:rPr lang="en-US" altLang="zh-CN" dirty="0">
                <a:sym typeface="+mn-ea"/>
              </a:rPr>
              <a:t> of edges (as primitive objects), and a function</a:t>
            </a:r>
            <a:br>
              <a:rPr lang="en-US" altLang="zh-CN" dirty="0">
                <a:sym typeface="+mn-ea"/>
              </a:rPr>
            </a:br>
            <a:r>
              <a:rPr lang="en-US" altLang="zh-CN" i="1" dirty="0">
                <a:solidFill>
                  <a:srgbClr val="FF0000"/>
                </a:solidFill>
                <a:sym typeface="+mn-ea"/>
              </a:rPr>
              <a:t>f</a:t>
            </a:r>
            <a:r>
              <a:rPr lang="en-US" altLang="zh-CN" dirty="0">
                <a:solidFill>
                  <a:srgbClr val="FF0000"/>
                </a:solidFill>
                <a:sym typeface="+mn-ea"/>
              </a:rPr>
              <a:t>:</a:t>
            </a:r>
            <a:r>
              <a:rPr lang="en-US" altLang="zh-CN" i="1" dirty="0">
                <a:solidFill>
                  <a:srgbClr val="FF0000"/>
                </a:solidFill>
                <a:sym typeface="+mn-ea"/>
              </a:rPr>
              <a:t>E</a:t>
            </a:r>
            <a:r>
              <a:rPr lang="en-US" altLang="zh-CN" dirty="0">
                <a:solidFill>
                  <a:srgbClr val="FF0000"/>
                </a:solidFill>
                <a:sym typeface="Symbol" panose="05050102010706020507" pitchFamily="18" charset="2"/>
              </a:rPr>
              <a:t>{{</a:t>
            </a:r>
            <a:r>
              <a:rPr lang="en-US" altLang="zh-CN" i="1" dirty="0">
                <a:solidFill>
                  <a:srgbClr val="FF0000"/>
                </a:solidFill>
                <a:sym typeface="Symbol" panose="05050102010706020507" pitchFamily="18" charset="2"/>
              </a:rPr>
              <a:t>u</a:t>
            </a:r>
            <a:r>
              <a:rPr lang="en-US" altLang="zh-CN" dirty="0">
                <a:solidFill>
                  <a:srgbClr val="FF0000"/>
                </a:solidFill>
                <a:sym typeface="Symbol" panose="05050102010706020507" pitchFamily="18" charset="2"/>
              </a:rPr>
              <a:t>,</a:t>
            </a:r>
            <a:r>
              <a:rPr lang="en-US" altLang="zh-CN" i="1" dirty="0">
                <a:solidFill>
                  <a:srgbClr val="FF0000"/>
                </a:solidFill>
                <a:sym typeface="Symbol" panose="05050102010706020507" pitchFamily="18" charset="2"/>
              </a:rPr>
              <a:t>v</a:t>
            </a:r>
            <a:r>
              <a:rPr lang="en-US" altLang="zh-CN" dirty="0">
                <a:solidFill>
                  <a:srgbClr val="FF0000"/>
                </a:solidFill>
                <a:sym typeface="Symbol" panose="05050102010706020507" pitchFamily="18" charset="2"/>
              </a:rPr>
              <a:t>}|</a:t>
            </a:r>
            <a:r>
              <a:rPr lang="en-US" altLang="zh-CN" i="1" dirty="0">
                <a:solidFill>
                  <a:srgbClr val="FF0000"/>
                </a:solidFill>
                <a:sym typeface="Symbol" panose="05050102010706020507" pitchFamily="18" charset="2"/>
              </a:rPr>
              <a:t>u</a:t>
            </a:r>
            <a:r>
              <a:rPr lang="en-US" altLang="zh-CN" dirty="0">
                <a:solidFill>
                  <a:srgbClr val="FF0000"/>
                </a:solidFill>
                <a:sym typeface="Symbol" panose="05050102010706020507" pitchFamily="18" charset="2"/>
              </a:rPr>
              <a:t>,</a:t>
            </a:r>
            <a:r>
              <a:rPr lang="en-US" altLang="zh-CN" i="1" dirty="0">
                <a:solidFill>
                  <a:srgbClr val="FF0000"/>
                </a:solidFill>
                <a:sym typeface="Symbol" panose="05050102010706020507" pitchFamily="18" charset="2"/>
              </a:rPr>
              <a:t>v</a:t>
            </a:r>
            <a:r>
              <a:rPr lang="en-US" altLang="zh-CN" dirty="0">
                <a:solidFill>
                  <a:srgbClr val="FF0000"/>
                </a:solidFill>
                <a:sym typeface="Symbol" panose="05050102010706020507" pitchFamily="18" charset="2"/>
              </a:rPr>
              <a:t></a:t>
            </a:r>
            <a:r>
              <a:rPr lang="en-US" altLang="zh-CN" i="1" dirty="0">
                <a:solidFill>
                  <a:srgbClr val="FF0000"/>
                </a:solidFill>
                <a:sym typeface="Symbol" panose="05050102010706020507" pitchFamily="18" charset="2"/>
              </a:rPr>
              <a:t>V</a:t>
            </a:r>
            <a:r>
              <a:rPr lang="en-US" altLang="zh-CN" dirty="0">
                <a:solidFill>
                  <a:srgbClr val="FF0000"/>
                </a:solidFill>
                <a:sym typeface="Symbol" panose="05050102010706020507" pitchFamily="18" charset="2"/>
              </a:rPr>
              <a:t>  </a:t>
            </a:r>
            <a:r>
              <a:rPr lang="en-US" altLang="zh-CN" i="1" dirty="0">
                <a:solidFill>
                  <a:srgbClr val="FF0000"/>
                </a:solidFill>
                <a:sym typeface="Symbol" panose="05050102010706020507" pitchFamily="18" charset="2"/>
              </a:rPr>
              <a:t>u</a:t>
            </a:r>
            <a:r>
              <a:rPr lang="en-US" altLang="zh-CN" dirty="0">
                <a:solidFill>
                  <a:srgbClr val="FF0000"/>
                </a:solidFill>
                <a:sym typeface="Symbol" panose="05050102010706020507" pitchFamily="18" charset="2"/>
              </a:rPr>
              <a:t></a:t>
            </a:r>
            <a:r>
              <a:rPr lang="en-US" altLang="zh-CN" i="1" dirty="0">
                <a:solidFill>
                  <a:srgbClr val="FF0000"/>
                </a:solidFill>
                <a:sym typeface="Symbol" panose="05050102010706020507" pitchFamily="18" charset="2"/>
              </a:rPr>
              <a:t>v</a:t>
            </a:r>
            <a:r>
              <a:rPr lang="en-US" altLang="zh-CN" dirty="0">
                <a:solidFill>
                  <a:srgbClr val="FF0000"/>
                </a:solidFill>
                <a:sym typeface="Symbol" panose="05050102010706020507" pitchFamily="18" charset="2"/>
              </a:rPr>
              <a:t>}</a:t>
            </a:r>
            <a:r>
              <a:rPr lang="en-US" altLang="zh-CN" dirty="0">
                <a:sym typeface="Symbol" panose="05050102010706020507" pitchFamily="18" charset="2"/>
              </a:rPr>
              <a:t>.</a:t>
            </a:r>
          </a:p>
          <a:p>
            <a:pPr eaLnBrk="1" hangingPunct="1"/>
            <a:r>
              <a:rPr lang="en-US" altLang="zh-CN" i="1" dirty="0">
                <a:solidFill>
                  <a:schemeClr val="accent2"/>
                </a:solidFill>
                <a:sym typeface="Symbol" panose="05050102010706020507" pitchFamily="18" charset="2"/>
              </a:rPr>
              <a:t>E.g.</a:t>
            </a:r>
            <a:r>
              <a:rPr lang="en-US" altLang="zh-CN" dirty="0">
                <a:solidFill>
                  <a:schemeClr val="accent2"/>
                </a:solidFill>
                <a:sym typeface="Symbol" panose="05050102010706020507" pitchFamily="18" charset="2"/>
              </a:rPr>
              <a:t>, nodes are cities, edges</a:t>
            </a:r>
            <a:br>
              <a:rPr lang="en-US" altLang="zh-CN" dirty="0">
                <a:solidFill>
                  <a:schemeClr val="accent2"/>
                </a:solidFill>
                <a:sym typeface="Symbol" panose="05050102010706020507" pitchFamily="18" charset="2"/>
              </a:rPr>
            </a:br>
            <a:r>
              <a:rPr lang="en-US" altLang="zh-CN" dirty="0">
                <a:solidFill>
                  <a:schemeClr val="accent2"/>
                </a:solidFill>
                <a:sym typeface="Symbol" panose="05050102010706020507" pitchFamily="18" charset="2"/>
              </a:rPr>
              <a:t>are segments of major highways.</a:t>
            </a:r>
            <a:endParaRPr lang="en-US" altLang="zh-CN" dirty="0">
              <a:latin typeface="+mj-lt"/>
            </a:endParaRPr>
          </a:p>
        </p:txBody>
      </p:sp>
      <p:sp>
        <p:nvSpPr>
          <p:cNvPr id="5" name="文本框 4"/>
          <p:cNvSpPr txBox="1"/>
          <p:nvPr/>
        </p:nvSpPr>
        <p:spPr>
          <a:xfrm>
            <a:off x="-139" y="-49381"/>
            <a:ext cx="11056470" cy="829945"/>
          </a:xfrm>
          <a:prstGeom prst="rect">
            <a:avLst/>
          </a:prstGeom>
          <a:noFill/>
        </p:spPr>
        <p:txBody>
          <a:bodyPr wrap="square" rtlCol="0">
            <a:spAutoFit/>
          </a:bodyPr>
          <a:lstStyle/>
          <a:p>
            <a:pPr>
              <a:lnSpc>
                <a:spcPct val="150000"/>
              </a:lnSpc>
            </a:pPr>
            <a:r>
              <a:rPr lang="en-US" altLang="zh-CN" sz="3200">
                <a:sym typeface="+mn-ea"/>
              </a:rPr>
              <a:t>10.1 Graphs and Graph Models</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t>Multigraphs(</a:t>
            </a:r>
            <a:r>
              <a:rPr lang="zh-CN" altLang="en-US" dirty="0"/>
              <a:t>多重图</a:t>
            </a:r>
            <a:r>
              <a:rPr lang="en-US" altLang="zh-CN" dirty="0"/>
              <a:t>)</a:t>
            </a:r>
            <a:endParaRPr lang="zh-CN" altLang="en-US" dirty="0"/>
          </a:p>
        </p:txBody>
      </p:sp>
      <p:sp>
        <p:nvSpPr>
          <p:cNvPr id="2" name="Freeform 4"/>
          <p:cNvSpPr/>
          <p:nvPr/>
        </p:nvSpPr>
        <p:spPr>
          <a:xfrm>
            <a:off x="9638030" y="5182235"/>
            <a:ext cx="914400" cy="390525"/>
          </a:xfrm>
          <a:custGeom>
            <a:avLst/>
            <a:gdLst/>
            <a:ahLst/>
            <a:cxnLst>
              <a:cxn ang="0">
                <a:pos x="0" y="2147483646"/>
              </a:cxn>
              <a:cxn ang="0">
                <a:pos x="2147483646" y="2147483646"/>
              </a:cxn>
              <a:cxn ang="0">
                <a:pos x="2147483646" y="2147483646"/>
              </a:cxn>
            </a:cxnLst>
            <a:rect l="0" t="0" r="0" b="0"/>
            <a:pathLst>
              <a:path w="576" h="246">
                <a:moveTo>
                  <a:pt x="0" y="246"/>
                </a:moveTo>
                <a:cubicBezTo>
                  <a:pt x="61" y="142"/>
                  <a:pt x="123" y="38"/>
                  <a:pt x="219" y="19"/>
                </a:cubicBezTo>
                <a:cubicBezTo>
                  <a:pt x="315" y="0"/>
                  <a:pt x="445" y="66"/>
                  <a:pt x="576" y="132"/>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 name="Freeform 5"/>
          <p:cNvSpPr/>
          <p:nvPr/>
        </p:nvSpPr>
        <p:spPr>
          <a:xfrm>
            <a:off x="9650730" y="5444173"/>
            <a:ext cx="914400" cy="306387"/>
          </a:xfrm>
          <a:custGeom>
            <a:avLst/>
            <a:gdLst/>
            <a:ahLst/>
            <a:cxnLst>
              <a:cxn ang="0">
                <a:pos x="0" y="2147483646"/>
              </a:cxn>
              <a:cxn ang="0">
                <a:pos x="2147483646" y="2147483646"/>
              </a:cxn>
              <a:cxn ang="0">
                <a:pos x="2147483646" y="0"/>
              </a:cxn>
            </a:cxnLst>
            <a:rect l="0" t="0" r="0" b="0"/>
            <a:pathLst>
              <a:path w="576" h="193">
                <a:moveTo>
                  <a:pt x="0" y="89"/>
                </a:moveTo>
                <a:cubicBezTo>
                  <a:pt x="110" y="141"/>
                  <a:pt x="220" y="193"/>
                  <a:pt x="316" y="178"/>
                </a:cubicBezTo>
                <a:cubicBezTo>
                  <a:pt x="412" y="163"/>
                  <a:pt x="494" y="81"/>
                  <a:pt x="576" y="0"/>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6" name="Freeform 6"/>
          <p:cNvSpPr/>
          <p:nvPr/>
        </p:nvSpPr>
        <p:spPr>
          <a:xfrm>
            <a:off x="9766618" y="6299835"/>
            <a:ext cx="1249362" cy="187325"/>
          </a:xfrm>
          <a:custGeom>
            <a:avLst/>
            <a:gdLst/>
            <a:ahLst/>
            <a:cxnLst>
              <a:cxn ang="0">
                <a:pos x="0" y="2147483646"/>
              </a:cxn>
              <a:cxn ang="0">
                <a:pos x="2147483646" y="2147483646"/>
              </a:cxn>
              <a:cxn ang="0">
                <a:pos x="2147483646" y="2147483646"/>
              </a:cxn>
            </a:cxnLst>
            <a:rect l="0" t="0" r="0" b="0"/>
            <a:pathLst>
              <a:path w="787" h="118">
                <a:moveTo>
                  <a:pt x="0" y="118"/>
                </a:moveTo>
                <a:cubicBezTo>
                  <a:pt x="88" y="63"/>
                  <a:pt x="177" y="8"/>
                  <a:pt x="308" y="4"/>
                </a:cubicBezTo>
                <a:cubicBezTo>
                  <a:pt x="439" y="0"/>
                  <a:pt x="613" y="46"/>
                  <a:pt x="787" y="93"/>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7" name="Freeform 8"/>
          <p:cNvSpPr/>
          <p:nvPr/>
        </p:nvSpPr>
        <p:spPr>
          <a:xfrm>
            <a:off x="10590530" y="5379085"/>
            <a:ext cx="452438" cy="1068388"/>
          </a:xfrm>
          <a:custGeom>
            <a:avLst/>
            <a:gdLst/>
            <a:ahLst/>
            <a:cxnLst>
              <a:cxn ang="0">
                <a:pos x="0" y="0"/>
              </a:cxn>
              <a:cxn ang="0">
                <a:pos x="2147483646" y="2147483646"/>
              </a:cxn>
              <a:cxn ang="0">
                <a:pos x="2147483646" y="2147483646"/>
              </a:cxn>
            </a:cxnLst>
            <a:rect l="0" t="0" r="0" b="0"/>
            <a:pathLst>
              <a:path w="285" h="673">
                <a:moveTo>
                  <a:pt x="0" y="0"/>
                </a:moveTo>
                <a:cubicBezTo>
                  <a:pt x="108" y="90"/>
                  <a:pt x="217" y="180"/>
                  <a:pt x="251" y="292"/>
                </a:cubicBezTo>
                <a:cubicBezTo>
                  <a:pt x="285" y="404"/>
                  <a:pt x="244" y="538"/>
                  <a:pt x="203" y="673"/>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8" name="Freeform 9"/>
          <p:cNvSpPr/>
          <p:nvPr/>
        </p:nvSpPr>
        <p:spPr>
          <a:xfrm>
            <a:off x="9804718" y="6460173"/>
            <a:ext cx="1108075" cy="182562"/>
          </a:xfrm>
          <a:custGeom>
            <a:avLst/>
            <a:gdLst/>
            <a:ahLst/>
            <a:cxnLst>
              <a:cxn ang="0">
                <a:pos x="0" y="0"/>
              </a:cxn>
              <a:cxn ang="0">
                <a:pos x="2147483646" y="2147483646"/>
              </a:cxn>
              <a:cxn ang="0">
                <a:pos x="2147483646" y="2147483646"/>
              </a:cxn>
            </a:cxnLst>
            <a:rect l="0" t="0" r="0" b="0"/>
            <a:pathLst>
              <a:path w="698" h="115">
                <a:moveTo>
                  <a:pt x="0" y="0"/>
                </a:moveTo>
                <a:cubicBezTo>
                  <a:pt x="100" y="56"/>
                  <a:pt x="201" y="113"/>
                  <a:pt x="317" y="114"/>
                </a:cubicBezTo>
                <a:cubicBezTo>
                  <a:pt x="433" y="115"/>
                  <a:pt x="565" y="61"/>
                  <a:pt x="698" y="8"/>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 name="Freeform 10"/>
          <p:cNvSpPr/>
          <p:nvPr/>
        </p:nvSpPr>
        <p:spPr>
          <a:xfrm>
            <a:off x="9804718" y="6447473"/>
            <a:ext cx="1146175" cy="39687"/>
          </a:xfrm>
          <a:custGeom>
            <a:avLst/>
            <a:gdLst/>
            <a:ahLst/>
            <a:cxnLst>
              <a:cxn ang="0">
                <a:pos x="0" y="2147483646"/>
              </a:cxn>
              <a:cxn ang="0">
                <a:pos x="2147483646" y="0"/>
              </a:cxn>
              <a:cxn ang="0">
                <a:pos x="2147483646" y="2147483646"/>
              </a:cxn>
            </a:cxnLst>
            <a:rect l="0" t="0" r="0" b="0"/>
            <a:pathLst>
              <a:path w="722" h="25">
                <a:moveTo>
                  <a:pt x="0" y="25"/>
                </a:moveTo>
                <a:cubicBezTo>
                  <a:pt x="110" y="12"/>
                  <a:pt x="221" y="0"/>
                  <a:pt x="341" y="0"/>
                </a:cubicBezTo>
                <a:cubicBezTo>
                  <a:pt x="461" y="0"/>
                  <a:pt x="591" y="12"/>
                  <a:pt x="722" y="25"/>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0" name="Freeform 11"/>
          <p:cNvSpPr/>
          <p:nvPr/>
        </p:nvSpPr>
        <p:spPr>
          <a:xfrm>
            <a:off x="9588818" y="5610860"/>
            <a:ext cx="1298575" cy="798513"/>
          </a:xfrm>
          <a:custGeom>
            <a:avLst/>
            <a:gdLst/>
            <a:ahLst/>
            <a:cxnLst>
              <a:cxn ang="0">
                <a:pos x="2147483646" y="0"/>
              </a:cxn>
              <a:cxn ang="0">
                <a:pos x="2147483646" y="2147483646"/>
              </a:cxn>
              <a:cxn ang="0">
                <a:pos x="2147483646" y="2147483646"/>
              </a:cxn>
              <a:cxn ang="0">
                <a:pos x="2147483646" y="2147483646"/>
              </a:cxn>
            </a:cxnLst>
            <a:rect l="0" t="0" r="0" b="0"/>
            <a:pathLst>
              <a:path w="818" h="503">
                <a:moveTo>
                  <a:pt x="7" y="0"/>
                </a:moveTo>
                <a:cubicBezTo>
                  <a:pt x="3" y="82"/>
                  <a:pt x="0" y="165"/>
                  <a:pt x="88" y="203"/>
                </a:cubicBezTo>
                <a:cubicBezTo>
                  <a:pt x="176" y="241"/>
                  <a:pt x="412" y="177"/>
                  <a:pt x="534" y="227"/>
                </a:cubicBezTo>
                <a:cubicBezTo>
                  <a:pt x="656" y="277"/>
                  <a:pt x="737" y="390"/>
                  <a:pt x="818" y="503"/>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1" name="Oval 12"/>
          <p:cNvSpPr/>
          <p:nvPr/>
        </p:nvSpPr>
        <p:spPr>
          <a:xfrm>
            <a:off x="9538018" y="5488623"/>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2" name="Oval 13"/>
          <p:cNvSpPr/>
          <p:nvPr/>
        </p:nvSpPr>
        <p:spPr>
          <a:xfrm>
            <a:off x="10438130" y="5293360"/>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3" name="Oval 14"/>
          <p:cNvSpPr/>
          <p:nvPr/>
        </p:nvSpPr>
        <p:spPr>
          <a:xfrm>
            <a:off x="10795318" y="6322060"/>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4" name="Oval 15"/>
          <p:cNvSpPr/>
          <p:nvPr/>
        </p:nvSpPr>
        <p:spPr>
          <a:xfrm>
            <a:off x="9676130" y="6361748"/>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5" name="Freeform 16"/>
          <p:cNvSpPr/>
          <p:nvPr/>
        </p:nvSpPr>
        <p:spPr>
          <a:xfrm>
            <a:off x="10079355" y="4994910"/>
            <a:ext cx="668338" cy="252413"/>
          </a:xfrm>
          <a:custGeom>
            <a:avLst/>
            <a:gdLst/>
            <a:ahLst/>
            <a:cxnLst>
              <a:cxn ang="0">
                <a:pos x="2147483646" y="2147483646"/>
              </a:cxn>
              <a:cxn ang="0">
                <a:pos x="2147483646" y="2147483646"/>
              </a:cxn>
              <a:cxn ang="0">
                <a:pos x="0" y="2147483646"/>
              </a:cxn>
            </a:cxnLst>
            <a:rect l="0" t="0" r="0" b="0"/>
            <a:pathLst>
              <a:path w="421" h="159">
                <a:moveTo>
                  <a:pt x="421" y="126"/>
                </a:moveTo>
                <a:cubicBezTo>
                  <a:pt x="346" y="63"/>
                  <a:pt x="272" y="0"/>
                  <a:pt x="202" y="5"/>
                </a:cubicBezTo>
                <a:cubicBezTo>
                  <a:pt x="132" y="10"/>
                  <a:pt x="66" y="84"/>
                  <a:pt x="0" y="159"/>
                </a:cubicBezTo>
              </a:path>
            </a:pathLst>
          </a:custGeom>
          <a:noFill/>
          <a:ln w="28575" cap="flat" cmpd="sng">
            <a:solidFill>
              <a:schemeClr val="accent2">
                <a:alpha val="100000"/>
              </a:schemeClr>
            </a:solidFill>
            <a:prstDash val="solid"/>
            <a:round/>
            <a:headEnd type="none" w="med" len="med"/>
            <a:tailEnd type="triangle" w="med" len="med"/>
          </a:ln>
        </p:spPr>
        <p:txBody>
          <a:bodyPr/>
          <a:lstStyle/>
          <a:p>
            <a:endParaRPr lang="zh-CN" altLang="en-US"/>
          </a:p>
        </p:txBody>
      </p:sp>
      <p:sp>
        <p:nvSpPr>
          <p:cNvPr id="16" name="Freeform 17"/>
          <p:cNvSpPr/>
          <p:nvPr/>
        </p:nvSpPr>
        <p:spPr>
          <a:xfrm>
            <a:off x="10222230" y="5355273"/>
            <a:ext cx="566738" cy="442912"/>
          </a:xfrm>
          <a:custGeom>
            <a:avLst/>
            <a:gdLst/>
            <a:ahLst/>
            <a:cxnLst>
              <a:cxn ang="0">
                <a:pos x="2147483646" y="0"/>
              </a:cxn>
              <a:cxn ang="0">
                <a:pos x="2147483646" y="2147483646"/>
              </a:cxn>
              <a:cxn ang="0">
                <a:pos x="0" y="2147483646"/>
              </a:cxn>
            </a:cxnLst>
            <a:rect l="0" t="0" r="0" b="0"/>
            <a:pathLst>
              <a:path w="357" h="279">
                <a:moveTo>
                  <a:pt x="357" y="0"/>
                </a:moveTo>
                <a:cubicBezTo>
                  <a:pt x="313" y="103"/>
                  <a:pt x="270" y="207"/>
                  <a:pt x="211" y="243"/>
                </a:cubicBezTo>
                <a:cubicBezTo>
                  <a:pt x="152" y="279"/>
                  <a:pt x="76" y="249"/>
                  <a:pt x="0" y="219"/>
                </a:cubicBezTo>
              </a:path>
            </a:pathLst>
          </a:custGeom>
          <a:noFill/>
          <a:ln w="28575" cap="flat" cmpd="sng">
            <a:solidFill>
              <a:schemeClr val="accent2">
                <a:alpha val="100000"/>
              </a:schemeClr>
            </a:solidFill>
            <a:prstDash val="solid"/>
            <a:round/>
            <a:headEnd type="none" w="med" len="med"/>
            <a:tailEnd type="triangle" w="med" len="med"/>
          </a:ln>
        </p:spPr>
        <p:txBody>
          <a:bodyPr/>
          <a:lstStyle/>
          <a:p>
            <a:endParaRPr lang="zh-CN" altLang="en-US"/>
          </a:p>
        </p:txBody>
      </p:sp>
      <p:sp>
        <p:nvSpPr>
          <p:cNvPr id="38919" name="Text Box 7"/>
          <p:cNvSpPr txBox="1"/>
          <p:nvPr/>
        </p:nvSpPr>
        <p:spPr>
          <a:xfrm>
            <a:off x="10795635" y="4666298"/>
            <a:ext cx="1181100" cy="822325"/>
          </a:xfrm>
          <a:prstGeom prst="rect">
            <a:avLst/>
          </a:prstGeom>
          <a:solidFill>
            <a:schemeClr val="bg1"/>
          </a:solidFill>
          <a:ln w="2857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50000"/>
              </a:spcBef>
              <a:buNone/>
            </a:pPr>
            <a:r>
              <a:rPr lang="en-US" altLang="zh-CN" sz="2400" i="1" dirty="0">
                <a:latin typeface="Times New Roman" panose="02020603050405020304" pitchFamily="18" charset="0"/>
              </a:rPr>
              <a:t>Parallel</a:t>
            </a:r>
            <a:br>
              <a:rPr lang="en-US" altLang="zh-CN" sz="2400" i="1" dirty="0">
                <a:latin typeface="Times New Roman" panose="02020603050405020304" pitchFamily="18" charset="0"/>
              </a:rPr>
            </a:br>
            <a:r>
              <a:rPr lang="en-US" altLang="zh-CN" sz="2400" i="1" dirty="0">
                <a:latin typeface="Times New Roman" panose="02020603050405020304" pitchFamily="18" charset="0"/>
              </a:rPr>
              <a:t>edges</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7331" y="-41761"/>
            <a:ext cx="11056470" cy="829945"/>
          </a:xfrm>
          <a:prstGeom prst="rect">
            <a:avLst/>
          </a:prstGeom>
          <a:noFill/>
        </p:spPr>
        <p:txBody>
          <a:bodyPr wrap="square" rtlCol="0">
            <a:spAutoFit/>
          </a:bodyPr>
          <a:lstStyle/>
          <a:p>
            <a:pPr>
              <a:lnSpc>
                <a:spcPct val="150000"/>
              </a:lnSpc>
            </a:pPr>
            <a:r>
              <a:rPr lang="en-US" altLang="zh-CN" sz="3200">
                <a:sym typeface="+mn-ea"/>
              </a:rPr>
              <a:t>10.1 Graphs and Graph Models</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Highway Network with Multiple Links</a:t>
            </a:r>
            <a:endParaRPr lang="en-US" altLang="zh-CN" dirty="0"/>
          </a:p>
        </p:txBody>
      </p:sp>
      <p:pic>
        <p:nvPicPr>
          <p:cNvPr id="40963" name="内容占位符 1"/>
          <p:cNvPicPr>
            <a:picLocks noGrp="1" noChangeAspect="1"/>
          </p:cNvPicPr>
          <p:nvPr>
            <p:ph idx="1"/>
          </p:nvPr>
        </p:nvPicPr>
        <p:blipFill>
          <a:blip r:embed="rId3"/>
          <a:stretch>
            <a:fillRect/>
          </a:stretch>
        </p:blipFill>
        <p:spPr>
          <a:xfrm>
            <a:off x="3513455" y="3486150"/>
            <a:ext cx="5356860" cy="3232785"/>
          </a:xfrm>
        </p:spPr>
      </p:pic>
      <p:pic>
        <p:nvPicPr>
          <p:cNvPr id="40964" name="Picture 2" descr="http://homepages.ius.edu/rwisman/C251/html/ch09/09_1_02.jpg"/>
          <p:cNvPicPr>
            <a:picLocks noChangeAspect="1"/>
          </p:cNvPicPr>
          <p:nvPr/>
        </p:nvPicPr>
        <p:blipFill>
          <a:blip r:embed="rId4"/>
          <a:stretch>
            <a:fillRect/>
          </a:stretch>
        </p:blipFill>
        <p:spPr>
          <a:xfrm>
            <a:off x="650875" y="1853106"/>
            <a:ext cx="7748026" cy="2538590"/>
          </a:xfrm>
          <a:prstGeom prst="rect">
            <a:avLst/>
          </a:prstGeom>
          <a:noFill/>
          <a:ln w="9525">
            <a:noFill/>
          </a:ln>
        </p:spPr>
      </p:pic>
      <p:pic>
        <p:nvPicPr>
          <p:cNvPr id="6" name="内容占位符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53707" y="3859175"/>
            <a:ext cx="4580094" cy="2764230"/>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p:nvPr/>
        </p:nvSpPr>
        <p:spPr bwMode="auto">
          <a:xfrm>
            <a:off x="210185" y="1635760"/>
            <a:ext cx="11981815" cy="5269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90000"/>
              </a:lnSpc>
            </a:pPr>
            <a:r>
              <a:rPr lang="en-US" altLang="zh-CN" dirty="0">
                <a:sym typeface="+mn-ea"/>
              </a:rPr>
              <a:t>Graphs that may include loops, and possibly multiple edges connecting the same pair of vertices or a vertex to itself, are sometimes called </a:t>
            </a:r>
            <a:r>
              <a:rPr lang="en-US" altLang="zh-CN" dirty="0">
                <a:solidFill>
                  <a:srgbClr val="FF0000"/>
                </a:solidFill>
                <a:sym typeface="+mn-ea"/>
              </a:rPr>
              <a:t>pseudographs(</a:t>
            </a:r>
            <a:r>
              <a:rPr lang="zh-CN" altLang="en-US" dirty="0">
                <a:solidFill>
                  <a:srgbClr val="FF0000"/>
                </a:solidFill>
                <a:sym typeface="+mn-ea"/>
              </a:rPr>
              <a:t>伪图</a:t>
            </a:r>
            <a:r>
              <a:rPr lang="en-US" altLang="zh-CN" dirty="0">
                <a:solidFill>
                  <a:srgbClr val="FF0000"/>
                </a:solidFill>
                <a:sym typeface="+mn-ea"/>
              </a:rPr>
              <a:t>)</a:t>
            </a:r>
            <a:r>
              <a:rPr lang="en-US" altLang="zh-CN" dirty="0">
                <a:sym typeface="+mn-ea"/>
              </a:rPr>
              <a:t>.</a:t>
            </a:r>
            <a:endParaRPr lang="en-US" altLang="zh-CN" dirty="0">
              <a:sym typeface="Symbol" panose="05050102010706020507" pitchFamily="18" charset="2"/>
            </a:endParaRPr>
          </a:p>
          <a:p>
            <a:pPr eaLnBrk="1" hangingPunct="1">
              <a:lnSpc>
                <a:spcPct val="90000"/>
              </a:lnSpc>
            </a:pPr>
            <a:r>
              <a:rPr lang="en-US" altLang="zh-CN" i="1" dirty="0">
                <a:sym typeface="Symbol" panose="05050102010706020507" pitchFamily="18" charset="2"/>
              </a:rPr>
              <a:t>E.g.</a:t>
            </a:r>
            <a:r>
              <a:rPr lang="en-US" altLang="zh-CN" dirty="0">
                <a:sym typeface="Symbol" panose="05050102010706020507" pitchFamily="18" charset="2"/>
              </a:rPr>
              <a:t>, nodes are campsites</a:t>
            </a:r>
            <a:br>
              <a:rPr lang="en-US" altLang="zh-CN" dirty="0">
                <a:sym typeface="Symbol" panose="05050102010706020507" pitchFamily="18" charset="2"/>
              </a:rPr>
            </a:br>
            <a:r>
              <a:rPr lang="en-US" altLang="zh-CN" dirty="0">
                <a:sym typeface="Symbol" panose="05050102010706020507" pitchFamily="18" charset="2"/>
              </a:rPr>
              <a:t>in a state park, edges are</a:t>
            </a:r>
            <a:br>
              <a:rPr lang="en-US" altLang="zh-CN" dirty="0">
                <a:sym typeface="Symbol" panose="05050102010706020507" pitchFamily="18" charset="2"/>
              </a:rPr>
            </a:br>
            <a:r>
              <a:rPr lang="en-US" altLang="zh-CN" dirty="0">
                <a:sym typeface="Symbol" panose="05050102010706020507" pitchFamily="18" charset="2"/>
              </a:rPr>
              <a:t>hiking trails through the </a:t>
            </a:r>
            <a:br>
              <a:rPr lang="en-US" altLang="zh-CN" dirty="0">
                <a:sym typeface="Symbol" panose="05050102010706020507" pitchFamily="18" charset="2"/>
              </a:rPr>
            </a:br>
            <a:r>
              <a:rPr lang="en-US" altLang="zh-CN" dirty="0">
                <a:sym typeface="Symbol" panose="05050102010706020507" pitchFamily="18" charset="2"/>
              </a:rPr>
              <a:t>woods.</a:t>
            </a:r>
            <a:endParaRPr lang="en-US" altLang="zh-CN" dirty="0">
              <a:latin typeface="+mj-lt"/>
            </a:endParaRPr>
          </a:p>
        </p:txBody>
      </p:sp>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Pseudographs</a:t>
            </a:r>
            <a:endParaRPr lang="en-US" altLang="zh-CN" dirty="0"/>
          </a:p>
        </p:txBody>
      </p:sp>
      <p:sp>
        <p:nvSpPr>
          <p:cNvPr id="41988" name="Freeform 4"/>
          <p:cNvSpPr/>
          <p:nvPr/>
        </p:nvSpPr>
        <p:spPr>
          <a:xfrm>
            <a:off x="8734743" y="5164138"/>
            <a:ext cx="914400" cy="390525"/>
          </a:xfrm>
          <a:custGeom>
            <a:avLst/>
            <a:gdLst/>
            <a:ahLst/>
            <a:cxnLst>
              <a:cxn ang="0">
                <a:pos x="0" y="2147483646"/>
              </a:cxn>
              <a:cxn ang="0">
                <a:pos x="2147483646" y="2147483646"/>
              </a:cxn>
              <a:cxn ang="0">
                <a:pos x="2147483646" y="2147483646"/>
              </a:cxn>
            </a:cxnLst>
            <a:rect l="0" t="0" r="0" b="0"/>
            <a:pathLst>
              <a:path w="576" h="246">
                <a:moveTo>
                  <a:pt x="0" y="246"/>
                </a:moveTo>
                <a:cubicBezTo>
                  <a:pt x="61" y="142"/>
                  <a:pt x="123" y="38"/>
                  <a:pt x="219" y="19"/>
                </a:cubicBezTo>
                <a:cubicBezTo>
                  <a:pt x="315" y="0"/>
                  <a:pt x="445" y="66"/>
                  <a:pt x="576" y="132"/>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1989" name="Freeform 5"/>
          <p:cNvSpPr/>
          <p:nvPr/>
        </p:nvSpPr>
        <p:spPr>
          <a:xfrm>
            <a:off x="8747443" y="5426075"/>
            <a:ext cx="914400" cy="306388"/>
          </a:xfrm>
          <a:custGeom>
            <a:avLst/>
            <a:gdLst/>
            <a:ahLst/>
            <a:cxnLst>
              <a:cxn ang="0">
                <a:pos x="0" y="2147483646"/>
              </a:cxn>
              <a:cxn ang="0">
                <a:pos x="2147483646" y="2147483646"/>
              </a:cxn>
              <a:cxn ang="0">
                <a:pos x="2147483646" y="0"/>
              </a:cxn>
            </a:cxnLst>
            <a:rect l="0" t="0" r="0" b="0"/>
            <a:pathLst>
              <a:path w="576" h="193">
                <a:moveTo>
                  <a:pt x="0" y="89"/>
                </a:moveTo>
                <a:cubicBezTo>
                  <a:pt x="110" y="141"/>
                  <a:pt x="220" y="193"/>
                  <a:pt x="316" y="178"/>
                </a:cubicBezTo>
                <a:cubicBezTo>
                  <a:pt x="412" y="163"/>
                  <a:pt x="494" y="81"/>
                  <a:pt x="576" y="0"/>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1990" name="Freeform 6"/>
          <p:cNvSpPr/>
          <p:nvPr/>
        </p:nvSpPr>
        <p:spPr>
          <a:xfrm>
            <a:off x="8863330" y="6281738"/>
            <a:ext cx="1249363" cy="187325"/>
          </a:xfrm>
          <a:custGeom>
            <a:avLst/>
            <a:gdLst/>
            <a:ahLst/>
            <a:cxnLst>
              <a:cxn ang="0">
                <a:pos x="0" y="2147483646"/>
              </a:cxn>
              <a:cxn ang="0">
                <a:pos x="2147483646" y="2147483646"/>
              </a:cxn>
              <a:cxn ang="0">
                <a:pos x="2147483646" y="2147483646"/>
              </a:cxn>
            </a:cxnLst>
            <a:rect l="0" t="0" r="0" b="0"/>
            <a:pathLst>
              <a:path w="787" h="118">
                <a:moveTo>
                  <a:pt x="0" y="118"/>
                </a:moveTo>
                <a:cubicBezTo>
                  <a:pt x="88" y="63"/>
                  <a:pt x="177" y="8"/>
                  <a:pt x="308" y="4"/>
                </a:cubicBezTo>
                <a:cubicBezTo>
                  <a:pt x="439" y="0"/>
                  <a:pt x="613" y="46"/>
                  <a:pt x="787" y="93"/>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1991" name="Freeform 7"/>
          <p:cNvSpPr/>
          <p:nvPr/>
        </p:nvSpPr>
        <p:spPr>
          <a:xfrm>
            <a:off x="9687243" y="5360988"/>
            <a:ext cx="452437" cy="1068387"/>
          </a:xfrm>
          <a:custGeom>
            <a:avLst/>
            <a:gdLst/>
            <a:ahLst/>
            <a:cxnLst>
              <a:cxn ang="0">
                <a:pos x="0" y="0"/>
              </a:cxn>
              <a:cxn ang="0">
                <a:pos x="2147483646" y="2147483646"/>
              </a:cxn>
              <a:cxn ang="0">
                <a:pos x="2147483646" y="2147483646"/>
              </a:cxn>
            </a:cxnLst>
            <a:rect l="0" t="0" r="0" b="0"/>
            <a:pathLst>
              <a:path w="285" h="673">
                <a:moveTo>
                  <a:pt x="0" y="0"/>
                </a:moveTo>
                <a:cubicBezTo>
                  <a:pt x="108" y="90"/>
                  <a:pt x="217" y="180"/>
                  <a:pt x="251" y="292"/>
                </a:cubicBezTo>
                <a:cubicBezTo>
                  <a:pt x="285" y="404"/>
                  <a:pt x="244" y="538"/>
                  <a:pt x="203" y="673"/>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1992" name="Freeform 8"/>
          <p:cNvSpPr/>
          <p:nvPr/>
        </p:nvSpPr>
        <p:spPr>
          <a:xfrm>
            <a:off x="8901430" y="6442075"/>
            <a:ext cx="1108075" cy="182563"/>
          </a:xfrm>
          <a:custGeom>
            <a:avLst/>
            <a:gdLst/>
            <a:ahLst/>
            <a:cxnLst>
              <a:cxn ang="0">
                <a:pos x="0" y="0"/>
              </a:cxn>
              <a:cxn ang="0">
                <a:pos x="2147483646" y="2147483646"/>
              </a:cxn>
              <a:cxn ang="0">
                <a:pos x="2147483646" y="2147483646"/>
              </a:cxn>
            </a:cxnLst>
            <a:rect l="0" t="0" r="0" b="0"/>
            <a:pathLst>
              <a:path w="698" h="115">
                <a:moveTo>
                  <a:pt x="0" y="0"/>
                </a:moveTo>
                <a:cubicBezTo>
                  <a:pt x="100" y="56"/>
                  <a:pt x="201" y="113"/>
                  <a:pt x="317" y="114"/>
                </a:cubicBezTo>
                <a:cubicBezTo>
                  <a:pt x="433" y="115"/>
                  <a:pt x="565" y="61"/>
                  <a:pt x="698" y="8"/>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1993" name="Freeform 9"/>
          <p:cNvSpPr/>
          <p:nvPr/>
        </p:nvSpPr>
        <p:spPr>
          <a:xfrm>
            <a:off x="8901430" y="6429375"/>
            <a:ext cx="1146175" cy="39688"/>
          </a:xfrm>
          <a:custGeom>
            <a:avLst/>
            <a:gdLst/>
            <a:ahLst/>
            <a:cxnLst>
              <a:cxn ang="0">
                <a:pos x="0" y="2147483646"/>
              </a:cxn>
              <a:cxn ang="0">
                <a:pos x="2147483646" y="0"/>
              </a:cxn>
              <a:cxn ang="0">
                <a:pos x="2147483646" y="2147483646"/>
              </a:cxn>
            </a:cxnLst>
            <a:rect l="0" t="0" r="0" b="0"/>
            <a:pathLst>
              <a:path w="722" h="25">
                <a:moveTo>
                  <a:pt x="0" y="25"/>
                </a:moveTo>
                <a:cubicBezTo>
                  <a:pt x="110" y="12"/>
                  <a:pt x="221" y="0"/>
                  <a:pt x="341" y="0"/>
                </a:cubicBezTo>
                <a:cubicBezTo>
                  <a:pt x="461" y="0"/>
                  <a:pt x="591" y="12"/>
                  <a:pt x="722" y="25"/>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1994" name="Freeform 10"/>
          <p:cNvSpPr/>
          <p:nvPr/>
        </p:nvSpPr>
        <p:spPr>
          <a:xfrm>
            <a:off x="8685530" y="5592763"/>
            <a:ext cx="1298575" cy="798512"/>
          </a:xfrm>
          <a:custGeom>
            <a:avLst/>
            <a:gdLst/>
            <a:ahLst/>
            <a:cxnLst>
              <a:cxn ang="0">
                <a:pos x="2147483646" y="0"/>
              </a:cxn>
              <a:cxn ang="0">
                <a:pos x="2147483646" y="2147483646"/>
              </a:cxn>
              <a:cxn ang="0">
                <a:pos x="2147483646" y="2147483646"/>
              </a:cxn>
              <a:cxn ang="0">
                <a:pos x="2147483646" y="2147483646"/>
              </a:cxn>
            </a:cxnLst>
            <a:rect l="0" t="0" r="0" b="0"/>
            <a:pathLst>
              <a:path w="818" h="503">
                <a:moveTo>
                  <a:pt x="7" y="0"/>
                </a:moveTo>
                <a:cubicBezTo>
                  <a:pt x="3" y="82"/>
                  <a:pt x="0" y="165"/>
                  <a:pt x="88" y="203"/>
                </a:cubicBezTo>
                <a:cubicBezTo>
                  <a:pt x="176" y="241"/>
                  <a:pt x="412" y="177"/>
                  <a:pt x="534" y="227"/>
                </a:cubicBezTo>
                <a:cubicBezTo>
                  <a:pt x="656" y="277"/>
                  <a:pt x="737" y="390"/>
                  <a:pt x="818" y="503"/>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1995" name="Oval 11"/>
          <p:cNvSpPr/>
          <p:nvPr/>
        </p:nvSpPr>
        <p:spPr>
          <a:xfrm>
            <a:off x="8634730" y="5470525"/>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1996" name="Oval 12"/>
          <p:cNvSpPr/>
          <p:nvPr/>
        </p:nvSpPr>
        <p:spPr>
          <a:xfrm>
            <a:off x="9892030" y="6303963"/>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1997" name="Freeform 13"/>
          <p:cNvSpPr/>
          <p:nvPr/>
        </p:nvSpPr>
        <p:spPr>
          <a:xfrm>
            <a:off x="9587230" y="4976813"/>
            <a:ext cx="496888" cy="395287"/>
          </a:xfrm>
          <a:custGeom>
            <a:avLst/>
            <a:gdLst/>
            <a:ahLst/>
            <a:cxnLst>
              <a:cxn ang="0">
                <a:pos x="2147483646" y="2147483646"/>
              </a:cxn>
              <a:cxn ang="0">
                <a:pos x="2147483646" y="2147483646"/>
              </a:cxn>
              <a:cxn ang="0">
                <a:pos x="2147483646" y="2147483646"/>
              </a:cxn>
              <a:cxn ang="0">
                <a:pos x="2147483646" y="2147483646"/>
              </a:cxn>
              <a:cxn ang="0">
                <a:pos x="2147483646" y="2147483646"/>
              </a:cxn>
            </a:cxnLst>
            <a:rect l="0" t="0" r="0" b="0"/>
            <a:pathLst>
              <a:path w="313" h="249">
                <a:moveTo>
                  <a:pt x="31" y="234"/>
                </a:moveTo>
                <a:cubicBezTo>
                  <a:pt x="0" y="219"/>
                  <a:pt x="48" y="84"/>
                  <a:pt x="87" y="48"/>
                </a:cubicBezTo>
                <a:cubicBezTo>
                  <a:pt x="126" y="12"/>
                  <a:pt x="235" y="0"/>
                  <a:pt x="266" y="15"/>
                </a:cubicBezTo>
                <a:cubicBezTo>
                  <a:pt x="297" y="30"/>
                  <a:pt x="313" y="95"/>
                  <a:pt x="274" y="137"/>
                </a:cubicBezTo>
                <a:cubicBezTo>
                  <a:pt x="235" y="179"/>
                  <a:pt x="62" y="249"/>
                  <a:pt x="31" y="234"/>
                </a:cubicBezTo>
                <a:close/>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1998" name="Freeform 14"/>
          <p:cNvSpPr/>
          <p:nvPr/>
        </p:nvSpPr>
        <p:spPr>
          <a:xfrm>
            <a:off x="8215630" y="6127750"/>
            <a:ext cx="665163" cy="609600"/>
          </a:xfrm>
          <a:custGeom>
            <a:avLst/>
            <a:gdLst/>
            <a:ahLst/>
            <a:cxnLst>
              <a:cxn ang="0">
                <a:pos x="2147483646" y="2147483646"/>
              </a:cxn>
              <a:cxn ang="0">
                <a:pos x="2147483646" y="2147483646"/>
              </a:cxn>
              <a:cxn ang="0">
                <a:pos x="2147483646" y="2147483646"/>
              </a:cxn>
              <a:cxn ang="0">
                <a:pos x="2147483646" y="2147483646"/>
              </a:cxn>
              <a:cxn ang="0">
                <a:pos x="2147483646" y="2147483646"/>
              </a:cxn>
            </a:cxnLst>
            <a:rect l="0" t="0" r="0" b="0"/>
            <a:pathLst>
              <a:path w="419" h="384">
                <a:moveTo>
                  <a:pt x="416" y="190"/>
                </a:moveTo>
                <a:cubicBezTo>
                  <a:pt x="419" y="131"/>
                  <a:pt x="307" y="24"/>
                  <a:pt x="238" y="12"/>
                </a:cubicBezTo>
                <a:cubicBezTo>
                  <a:pt x="169" y="0"/>
                  <a:pt x="6" y="58"/>
                  <a:pt x="3" y="117"/>
                </a:cubicBezTo>
                <a:cubicBezTo>
                  <a:pt x="0" y="176"/>
                  <a:pt x="153" y="354"/>
                  <a:pt x="222" y="369"/>
                </a:cubicBezTo>
                <a:cubicBezTo>
                  <a:pt x="291" y="384"/>
                  <a:pt x="413" y="249"/>
                  <a:pt x="416" y="190"/>
                </a:cubicBezTo>
                <a:close/>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1999" name="Oval 15"/>
          <p:cNvSpPr/>
          <p:nvPr/>
        </p:nvSpPr>
        <p:spPr>
          <a:xfrm>
            <a:off x="9534843" y="5275263"/>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2000" name="Oval 16"/>
          <p:cNvSpPr/>
          <p:nvPr/>
        </p:nvSpPr>
        <p:spPr>
          <a:xfrm>
            <a:off x="8772843" y="6343650"/>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2001" name="Freeform 17"/>
          <p:cNvSpPr/>
          <p:nvPr/>
        </p:nvSpPr>
        <p:spPr>
          <a:xfrm>
            <a:off x="8217218" y="4437063"/>
            <a:ext cx="517525" cy="1735137"/>
          </a:xfrm>
          <a:custGeom>
            <a:avLst/>
            <a:gdLst/>
            <a:ahLst/>
            <a:cxnLst>
              <a:cxn ang="0">
                <a:pos x="2147483646" y="0"/>
              </a:cxn>
              <a:cxn ang="0">
                <a:pos x="2147483646" y="2147483646"/>
              </a:cxn>
              <a:cxn ang="0">
                <a:pos x="2147483646" y="2147483646"/>
              </a:cxn>
              <a:cxn ang="0">
                <a:pos x="2147483646" y="2147483646"/>
              </a:cxn>
            </a:cxnLst>
            <a:rect l="0" t="0" r="0" b="0"/>
            <a:pathLst>
              <a:path w="634" h="843">
                <a:moveTo>
                  <a:pt x="634" y="0"/>
                </a:moveTo>
                <a:cubicBezTo>
                  <a:pt x="474" y="80"/>
                  <a:pt x="314" y="160"/>
                  <a:pt x="213" y="251"/>
                </a:cubicBezTo>
                <a:cubicBezTo>
                  <a:pt x="112" y="342"/>
                  <a:pt x="52" y="444"/>
                  <a:pt x="26" y="543"/>
                </a:cubicBezTo>
                <a:cubicBezTo>
                  <a:pt x="0" y="642"/>
                  <a:pt x="29" y="742"/>
                  <a:pt x="58" y="843"/>
                </a:cubicBezTo>
              </a:path>
            </a:pathLst>
          </a:custGeom>
          <a:noFill/>
          <a:ln w="57150" cap="flat" cmpd="sng">
            <a:solidFill>
              <a:schemeClr val="accent2">
                <a:alpha val="100000"/>
              </a:schemeClr>
            </a:solidFill>
            <a:prstDash val="solid"/>
            <a:round/>
            <a:headEnd type="none" w="med" len="med"/>
            <a:tailEnd type="triangle" w="med" len="med"/>
          </a:ln>
        </p:spPr>
        <p:txBody>
          <a:bodyPr/>
          <a:lstStyle/>
          <a:p>
            <a:endParaRPr lang="zh-CN" altLang="en-US"/>
          </a:p>
        </p:txBody>
      </p:sp>
      <p:sp>
        <p:nvSpPr>
          <p:cNvPr id="42002" name="Freeform 18"/>
          <p:cNvSpPr/>
          <p:nvPr/>
        </p:nvSpPr>
        <p:spPr>
          <a:xfrm>
            <a:off x="8717280" y="3908425"/>
            <a:ext cx="2193925" cy="1512888"/>
          </a:xfrm>
          <a:custGeom>
            <a:avLst/>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382" h="953">
                <a:moveTo>
                  <a:pt x="0" y="347"/>
                </a:moveTo>
                <a:cubicBezTo>
                  <a:pt x="71" y="297"/>
                  <a:pt x="263" y="90"/>
                  <a:pt x="427" y="45"/>
                </a:cubicBezTo>
                <a:cubicBezTo>
                  <a:pt x="591" y="0"/>
                  <a:pt x="827" y="23"/>
                  <a:pt x="982" y="78"/>
                </a:cubicBezTo>
                <a:cubicBezTo>
                  <a:pt x="1137" y="133"/>
                  <a:pt x="1336" y="243"/>
                  <a:pt x="1359" y="374"/>
                </a:cubicBezTo>
                <a:cubicBezTo>
                  <a:pt x="1382" y="505"/>
                  <a:pt x="1202" y="775"/>
                  <a:pt x="1118" y="864"/>
                </a:cubicBezTo>
                <a:cubicBezTo>
                  <a:pt x="1034" y="953"/>
                  <a:pt x="907" y="900"/>
                  <a:pt x="851" y="909"/>
                </a:cubicBezTo>
              </a:path>
            </a:pathLst>
          </a:custGeom>
          <a:noFill/>
          <a:ln w="57150" cap="flat" cmpd="sng">
            <a:solidFill>
              <a:schemeClr val="accent2">
                <a:alpha val="100000"/>
              </a:schemeClr>
            </a:solidFill>
            <a:prstDash val="solid"/>
            <a:round/>
            <a:headEnd type="none" w="med" len="med"/>
            <a:tailEnd type="triangle" w="med" len="med"/>
          </a:ln>
        </p:spPr>
        <p:txBody>
          <a:bodyPr/>
          <a:lstStyle/>
          <a:p>
            <a:endParaRPr lang="zh-CN" altLang="en-US"/>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Computer Network with Diagnostic Links</a:t>
            </a:r>
            <a:endParaRPr lang="en-US" altLang="zh-CN" dirty="0"/>
          </a:p>
        </p:txBody>
      </p:sp>
      <p:sp>
        <p:nvSpPr>
          <p:cNvPr id="44035" name="内容占位符 2"/>
          <p:cNvSpPr>
            <a:spLocks noGrp="1"/>
          </p:cNvSpPr>
          <p:nvPr>
            <p:ph idx="1"/>
          </p:nvPr>
        </p:nvSpPr>
        <p:spPr>
          <a:xfrm>
            <a:off x="1178005" y="1769746"/>
            <a:ext cx="10972641" cy="4525963"/>
          </a:xfrm>
        </p:spPr>
        <p:txBody>
          <a:bodyPr vert="horz" wrap="square" lIns="91440" tIns="45720" rIns="91440" bIns="45720" anchor="t" anchorCtr="0"/>
          <a:lstStyle/>
          <a:p>
            <a:endParaRPr lang="zh-CN" altLang="en-US" dirty="0"/>
          </a:p>
        </p:txBody>
      </p:sp>
      <p:pic>
        <p:nvPicPr>
          <p:cNvPr id="44036" name="Picture 2"/>
          <p:cNvPicPr>
            <a:picLocks noChangeAspect="1"/>
          </p:cNvPicPr>
          <p:nvPr/>
        </p:nvPicPr>
        <p:blipFill>
          <a:blip r:embed="rId3"/>
          <a:stretch>
            <a:fillRect/>
          </a:stretch>
        </p:blipFill>
        <p:spPr>
          <a:xfrm>
            <a:off x="1252538" y="1831658"/>
            <a:ext cx="7620000" cy="3209925"/>
          </a:xfrm>
          <a:prstGeom prst="rect">
            <a:avLst/>
          </a:prstGeom>
          <a:noFill/>
          <a:ln w="9525">
            <a:noFill/>
          </a:ln>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p:nvPr/>
        </p:nvSpPr>
        <p:spPr bwMode="auto">
          <a:xfrm>
            <a:off x="210185" y="1635760"/>
            <a:ext cx="11981815" cy="5269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dirty="0">
                <a:sym typeface="+mn-ea"/>
              </a:rPr>
              <a:t>A </a:t>
            </a:r>
            <a:r>
              <a:rPr dirty="0">
                <a:solidFill>
                  <a:srgbClr val="FF0000"/>
                </a:solidFill>
                <a:sym typeface="+mn-ea"/>
              </a:rPr>
              <a:t>directed graph</a:t>
            </a:r>
            <a:r>
              <a:rPr dirty="0">
                <a:sym typeface="+mn-ea"/>
              </a:rPr>
              <a:t> (or digraph) (V, E) consists of a nonempty set of vertices V and a set of</a:t>
            </a:r>
            <a:r>
              <a:rPr lang="en-US" dirty="0">
                <a:sym typeface="+mn-ea"/>
              </a:rPr>
              <a:t> </a:t>
            </a:r>
            <a:r>
              <a:rPr dirty="0">
                <a:sym typeface="+mn-ea"/>
              </a:rPr>
              <a:t>directed edges (or arcs) E. Each directed edge is associated with an ordered pair of </a:t>
            </a:r>
            <a:r>
              <a:rPr dirty="0" err="1">
                <a:sym typeface="+mn-ea"/>
              </a:rPr>
              <a:t>vertices.The</a:t>
            </a:r>
            <a:r>
              <a:rPr dirty="0">
                <a:sym typeface="+mn-ea"/>
              </a:rPr>
              <a:t> directed edge associated with the ordered pair (u, v) is said </a:t>
            </a:r>
            <a:r>
              <a:rPr dirty="0">
                <a:solidFill>
                  <a:srgbClr val="FF0000"/>
                </a:solidFill>
                <a:sym typeface="+mn-ea"/>
              </a:rPr>
              <a:t>to start at u and end at v</a:t>
            </a:r>
            <a:r>
              <a:rPr dirty="0">
                <a:sym typeface="+mn-ea"/>
              </a:rPr>
              <a:t>.</a:t>
            </a:r>
            <a:endParaRPr lang="en-US" altLang="zh-CN" dirty="0"/>
          </a:p>
          <a:p>
            <a:pPr eaLnBrk="1" hangingPunct="1"/>
            <a:r>
              <a:rPr lang="en-US" altLang="zh-CN" i="1" dirty="0">
                <a:sym typeface="+mn-ea"/>
              </a:rPr>
              <a:t>E.g.</a:t>
            </a:r>
            <a:r>
              <a:rPr lang="en-US" altLang="zh-CN" dirty="0">
                <a:sym typeface="+mn-ea"/>
              </a:rPr>
              <a:t>: </a:t>
            </a:r>
            <a:r>
              <a:rPr lang="en-US" altLang="zh-CN" i="1" dirty="0">
                <a:sym typeface="+mn-ea"/>
              </a:rPr>
              <a:t>V</a:t>
            </a:r>
            <a:r>
              <a:rPr lang="en-US" altLang="zh-CN" dirty="0">
                <a:sym typeface="+mn-ea"/>
              </a:rPr>
              <a:t> = set of People,</a:t>
            </a:r>
            <a:br>
              <a:rPr lang="en-US" altLang="zh-CN" dirty="0">
                <a:sym typeface="+mn-ea"/>
              </a:rPr>
            </a:br>
            <a:r>
              <a:rPr lang="en-US" altLang="zh-CN" i="1" dirty="0">
                <a:solidFill>
                  <a:srgbClr val="FF0000"/>
                </a:solidFill>
                <a:sym typeface="+mn-ea"/>
              </a:rPr>
              <a:t>E</a:t>
            </a:r>
            <a:r>
              <a:rPr lang="en-US" altLang="zh-CN" dirty="0">
                <a:solidFill>
                  <a:srgbClr val="FF0000"/>
                </a:solidFill>
                <a:sym typeface="+mn-ea"/>
              </a:rPr>
              <a:t>={(</a:t>
            </a:r>
            <a:r>
              <a:rPr lang="en-US" altLang="zh-CN" i="1" dirty="0">
                <a:solidFill>
                  <a:srgbClr val="FF0000"/>
                </a:solidFill>
                <a:sym typeface="+mn-ea"/>
              </a:rPr>
              <a:t>x</a:t>
            </a:r>
            <a:r>
              <a:rPr lang="en-US" altLang="zh-CN" dirty="0">
                <a:solidFill>
                  <a:srgbClr val="FF0000"/>
                </a:solidFill>
                <a:sym typeface="+mn-ea"/>
              </a:rPr>
              <a:t>,</a:t>
            </a:r>
            <a:r>
              <a:rPr lang="en-US" altLang="zh-CN" i="1" dirty="0">
                <a:solidFill>
                  <a:srgbClr val="FF0000"/>
                </a:solidFill>
                <a:sym typeface="+mn-ea"/>
              </a:rPr>
              <a:t>y</a:t>
            </a:r>
            <a:r>
              <a:rPr lang="en-US" altLang="zh-CN" dirty="0">
                <a:solidFill>
                  <a:srgbClr val="FF0000"/>
                </a:solidFill>
                <a:sym typeface="+mn-ea"/>
              </a:rPr>
              <a:t>) | </a:t>
            </a:r>
            <a:r>
              <a:rPr lang="en-US" altLang="zh-CN" i="1" dirty="0">
                <a:solidFill>
                  <a:srgbClr val="FF0000"/>
                </a:solidFill>
                <a:sym typeface="+mn-ea"/>
              </a:rPr>
              <a:t>x</a:t>
            </a:r>
            <a:r>
              <a:rPr lang="en-US" altLang="zh-CN" dirty="0">
                <a:solidFill>
                  <a:srgbClr val="FF0000"/>
                </a:solidFill>
                <a:sym typeface="+mn-ea"/>
              </a:rPr>
              <a:t> loves </a:t>
            </a:r>
            <a:r>
              <a:rPr lang="en-US" altLang="zh-CN" i="1" dirty="0">
                <a:solidFill>
                  <a:srgbClr val="FF0000"/>
                </a:solidFill>
                <a:sym typeface="+mn-ea"/>
              </a:rPr>
              <a:t>y</a:t>
            </a:r>
            <a:r>
              <a:rPr lang="en-US" altLang="zh-CN" dirty="0">
                <a:solidFill>
                  <a:srgbClr val="FF0000"/>
                </a:solidFill>
                <a:sym typeface="+mn-ea"/>
              </a:rPr>
              <a:t>}</a:t>
            </a:r>
            <a:endParaRPr lang="en-US" altLang="zh-CN" dirty="0">
              <a:latin typeface="+mj-lt"/>
            </a:endParaRPr>
          </a:p>
        </p:txBody>
      </p:sp>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Directed Graphs(</a:t>
            </a:r>
            <a:r>
              <a:rPr lang="zh-CN" altLang="en-US" dirty="0">
                <a:sym typeface="+mn-ea"/>
              </a:rPr>
              <a:t>有向图</a:t>
            </a:r>
            <a:r>
              <a:rPr lang="en-US" altLang="zh-CN" dirty="0">
                <a:sym typeface="+mn-ea"/>
              </a:rPr>
              <a:t>)</a:t>
            </a:r>
            <a:endParaRPr lang="en-US" altLang="zh-CN" dirty="0"/>
          </a:p>
        </p:txBody>
      </p:sp>
      <p:sp>
        <p:nvSpPr>
          <p:cNvPr id="48132" name="Freeform 4"/>
          <p:cNvSpPr/>
          <p:nvPr/>
        </p:nvSpPr>
        <p:spPr>
          <a:xfrm>
            <a:off x="9228455" y="4712970"/>
            <a:ext cx="836613" cy="390525"/>
          </a:xfrm>
          <a:custGeom>
            <a:avLst/>
            <a:gdLst/>
            <a:ahLst/>
            <a:cxnLst>
              <a:cxn ang="0">
                <a:pos x="0" y="2147483646"/>
              </a:cxn>
              <a:cxn ang="0">
                <a:pos x="2147483646" y="2147483646"/>
              </a:cxn>
              <a:cxn ang="0">
                <a:pos x="2147483646" y="2147483646"/>
              </a:cxn>
            </a:cxnLst>
            <a:rect l="0" t="0" r="0" b="0"/>
            <a:pathLst>
              <a:path w="576" h="246">
                <a:moveTo>
                  <a:pt x="0" y="246"/>
                </a:moveTo>
                <a:cubicBezTo>
                  <a:pt x="61" y="142"/>
                  <a:pt x="123" y="38"/>
                  <a:pt x="219" y="19"/>
                </a:cubicBezTo>
                <a:cubicBezTo>
                  <a:pt x="315" y="0"/>
                  <a:pt x="445" y="66"/>
                  <a:pt x="576" y="132"/>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33" name="Freeform 5"/>
          <p:cNvSpPr/>
          <p:nvPr/>
        </p:nvSpPr>
        <p:spPr>
          <a:xfrm>
            <a:off x="10141268" y="5036820"/>
            <a:ext cx="517525" cy="850900"/>
          </a:xfrm>
          <a:custGeom>
            <a:avLst/>
            <a:gdLst/>
            <a:ahLst/>
            <a:cxnLst>
              <a:cxn ang="0">
                <a:pos x="0" y="0"/>
              </a:cxn>
              <a:cxn ang="0">
                <a:pos x="2147483646" y="2147483646"/>
              </a:cxn>
              <a:cxn ang="0">
                <a:pos x="2147483646" y="2147483646"/>
              </a:cxn>
            </a:cxnLst>
            <a:rect l="0" t="0" r="0" b="0"/>
            <a:pathLst>
              <a:path w="285" h="673">
                <a:moveTo>
                  <a:pt x="0" y="0"/>
                </a:moveTo>
                <a:cubicBezTo>
                  <a:pt x="108" y="90"/>
                  <a:pt x="217" y="180"/>
                  <a:pt x="251" y="292"/>
                </a:cubicBezTo>
                <a:cubicBezTo>
                  <a:pt x="285" y="404"/>
                  <a:pt x="244" y="538"/>
                  <a:pt x="203" y="673"/>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34" name="Freeform 6"/>
          <p:cNvSpPr/>
          <p:nvPr/>
        </p:nvSpPr>
        <p:spPr>
          <a:xfrm>
            <a:off x="9395143" y="6005195"/>
            <a:ext cx="1004887" cy="271463"/>
          </a:xfrm>
          <a:custGeom>
            <a:avLst/>
            <a:gdLst/>
            <a:ahLst/>
            <a:cxnLst>
              <a:cxn ang="0">
                <a:pos x="0" y="0"/>
              </a:cxn>
              <a:cxn ang="0">
                <a:pos x="2147483646" y="2147483646"/>
              </a:cxn>
              <a:cxn ang="0">
                <a:pos x="2147483646" y="2147483646"/>
              </a:cxn>
            </a:cxnLst>
            <a:rect l="0" t="0" r="0" b="0"/>
            <a:pathLst>
              <a:path w="698" h="115">
                <a:moveTo>
                  <a:pt x="0" y="0"/>
                </a:moveTo>
                <a:cubicBezTo>
                  <a:pt x="100" y="56"/>
                  <a:pt x="201" y="113"/>
                  <a:pt x="317" y="114"/>
                </a:cubicBezTo>
                <a:cubicBezTo>
                  <a:pt x="433" y="115"/>
                  <a:pt x="565" y="61"/>
                  <a:pt x="698" y="8"/>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35" name="Freeform 7"/>
          <p:cNvSpPr/>
          <p:nvPr/>
        </p:nvSpPr>
        <p:spPr>
          <a:xfrm>
            <a:off x="9179243" y="5141595"/>
            <a:ext cx="1246187" cy="733425"/>
          </a:xfrm>
          <a:custGeom>
            <a:avLst/>
            <a:gdLst/>
            <a:ahLst/>
            <a:cxnLst>
              <a:cxn ang="0">
                <a:pos x="2147483646" y="0"/>
              </a:cxn>
              <a:cxn ang="0">
                <a:pos x="2147483646" y="2147483646"/>
              </a:cxn>
              <a:cxn ang="0">
                <a:pos x="2147483646" y="2147483646"/>
              </a:cxn>
              <a:cxn ang="0">
                <a:pos x="2147483646" y="2147483646"/>
              </a:cxn>
            </a:cxnLst>
            <a:rect l="0" t="0" r="0" b="0"/>
            <a:pathLst>
              <a:path w="818" h="503">
                <a:moveTo>
                  <a:pt x="7" y="0"/>
                </a:moveTo>
                <a:cubicBezTo>
                  <a:pt x="3" y="82"/>
                  <a:pt x="0" y="165"/>
                  <a:pt x="88" y="203"/>
                </a:cubicBezTo>
                <a:cubicBezTo>
                  <a:pt x="176" y="241"/>
                  <a:pt x="412" y="177"/>
                  <a:pt x="534" y="227"/>
                </a:cubicBezTo>
                <a:cubicBezTo>
                  <a:pt x="656" y="277"/>
                  <a:pt x="737" y="390"/>
                  <a:pt x="818" y="503"/>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36" name="Oval 8"/>
          <p:cNvSpPr/>
          <p:nvPr/>
        </p:nvSpPr>
        <p:spPr>
          <a:xfrm>
            <a:off x="9128443" y="5019358"/>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8137" name="Oval 9"/>
          <p:cNvSpPr/>
          <p:nvPr/>
        </p:nvSpPr>
        <p:spPr>
          <a:xfrm>
            <a:off x="10385743" y="5852795"/>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8138" name="Oval 10"/>
          <p:cNvSpPr/>
          <p:nvPr/>
        </p:nvSpPr>
        <p:spPr>
          <a:xfrm>
            <a:off x="10028555" y="4824095"/>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8139" name="Oval 11"/>
          <p:cNvSpPr/>
          <p:nvPr/>
        </p:nvSpPr>
        <p:spPr>
          <a:xfrm>
            <a:off x="9266555" y="5892483"/>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8140" name="Freeform 12"/>
          <p:cNvSpPr/>
          <p:nvPr/>
        </p:nvSpPr>
        <p:spPr>
          <a:xfrm>
            <a:off x="10123805" y="4420870"/>
            <a:ext cx="538163" cy="488950"/>
          </a:xfrm>
          <a:custGeom>
            <a:avLst/>
            <a:gdLst/>
            <a:ahLst/>
            <a:cxnLst>
              <a:cxn ang="0">
                <a:pos x="2147483646" y="2147483646"/>
              </a:cxn>
              <a:cxn ang="0">
                <a:pos x="2147483646" y="2147483646"/>
              </a:cxn>
              <a:cxn ang="0">
                <a:pos x="2147483646" y="2147483646"/>
              </a:cxn>
              <a:cxn ang="0">
                <a:pos x="2147483646" y="2147483646"/>
              </a:cxn>
              <a:cxn ang="0">
                <a:pos x="2147483646" y="2147483646"/>
              </a:cxn>
            </a:cxnLst>
            <a:rect l="0" t="0" r="0" b="0"/>
            <a:pathLst>
              <a:path w="339" h="308">
                <a:moveTo>
                  <a:pt x="69" y="308"/>
                </a:moveTo>
                <a:cubicBezTo>
                  <a:pt x="185" y="276"/>
                  <a:pt x="301" y="244"/>
                  <a:pt x="320" y="195"/>
                </a:cubicBezTo>
                <a:cubicBezTo>
                  <a:pt x="339" y="146"/>
                  <a:pt x="231" y="32"/>
                  <a:pt x="182" y="16"/>
                </a:cubicBezTo>
                <a:cubicBezTo>
                  <a:pt x="133" y="0"/>
                  <a:pt x="56" y="57"/>
                  <a:pt x="28" y="98"/>
                </a:cubicBezTo>
                <a:cubicBezTo>
                  <a:pt x="0" y="139"/>
                  <a:pt x="6" y="199"/>
                  <a:pt x="12" y="260"/>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41" name="Freeform 13"/>
          <p:cNvSpPr/>
          <p:nvPr/>
        </p:nvSpPr>
        <p:spPr>
          <a:xfrm>
            <a:off x="9249093" y="5638483"/>
            <a:ext cx="430212" cy="379412"/>
          </a:xfrm>
          <a:custGeom>
            <a:avLst/>
            <a:gdLst/>
            <a:ahLst/>
            <a:cxnLst>
              <a:cxn ang="0">
                <a:pos x="2147483646" y="2147483646"/>
              </a:cxn>
              <a:cxn ang="0">
                <a:pos x="2147483646" y="2147483646"/>
              </a:cxn>
              <a:cxn ang="0">
                <a:pos x="2147483646" y="2147483646"/>
              </a:cxn>
              <a:cxn ang="0">
                <a:pos x="2147483646" y="2147483646"/>
              </a:cxn>
              <a:cxn ang="0">
                <a:pos x="2147483646" y="2147483646"/>
              </a:cxn>
            </a:cxnLst>
            <a:rect l="0" t="0" r="0" b="0"/>
            <a:pathLst>
              <a:path w="271" h="239">
                <a:moveTo>
                  <a:pt x="149" y="239"/>
                </a:moveTo>
                <a:cubicBezTo>
                  <a:pt x="202" y="220"/>
                  <a:pt x="255" y="202"/>
                  <a:pt x="263" y="166"/>
                </a:cubicBezTo>
                <a:cubicBezTo>
                  <a:pt x="271" y="130"/>
                  <a:pt x="237" y="40"/>
                  <a:pt x="198" y="20"/>
                </a:cubicBezTo>
                <a:cubicBezTo>
                  <a:pt x="159" y="0"/>
                  <a:pt x="56" y="17"/>
                  <a:pt x="28" y="44"/>
                </a:cubicBezTo>
                <a:cubicBezTo>
                  <a:pt x="0" y="71"/>
                  <a:pt x="14" y="126"/>
                  <a:pt x="28" y="182"/>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42" name="Freeform 14"/>
          <p:cNvSpPr/>
          <p:nvPr/>
        </p:nvSpPr>
        <p:spPr>
          <a:xfrm>
            <a:off x="10246043" y="5000308"/>
            <a:ext cx="642937" cy="1139825"/>
          </a:xfrm>
          <a:custGeom>
            <a:avLst/>
            <a:gdLst/>
            <a:ahLst/>
            <a:cxnLst>
              <a:cxn ang="0">
                <a:pos x="2147483646" y="2147483646"/>
              </a:cxn>
              <a:cxn ang="0">
                <a:pos x="2147483646" y="2147483646"/>
              </a:cxn>
              <a:cxn ang="0">
                <a:pos x="2147483646" y="2147483646"/>
              </a:cxn>
              <a:cxn ang="0">
                <a:pos x="2147483646" y="2147483646"/>
              </a:cxn>
              <a:cxn ang="0">
                <a:pos x="0" y="0"/>
              </a:cxn>
            </a:cxnLst>
            <a:rect l="0" t="0" r="0" b="0"/>
            <a:pathLst>
              <a:path w="405" h="758">
                <a:moveTo>
                  <a:pt x="219" y="672"/>
                </a:moveTo>
                <a:cubicBezTo>
                  <a:pt x="269" y="715"/>
                  <a:pt x="320" y="758"/>
                  <a:pt x="348" y="697"/>
                </a:cubicBezTo>
                <a:cubicBezTo>
                  <a:pt x="376" y="636"/>
                  <a:pt x="405" y="413"/>
                  <a:pt x="389" y="308"/>
                </a:cubicBezTo>
                <a:cubicBezTo>
                  <a:pt x="373" y="203"/>
                  <a:pt x="316" y="115"/>
                  <a:pt x="251" y="64"/>
                </a:cubicBezTo>
                <a:cubicBezTo>
                  <a:pt x="186" y="13"/>
                  <a:pt x="93" y="6"/>
                  <a:pt x="0" y="0"/>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43" name="Freeform 15"/>
          <p:cNvSpPr/>
          <p:nvPr/>
        </p:nvSpPr>
        <p:spPr>
          <a:xfrm>
            <a:off x="9331643" y="5013008"/>
            <a:ext cx="746125" cy="246062"/>
          </a:xfrm>
          <a:custGeom>
            <a:avLst/>
            <a:gdLst/>
            <a:ahLst/>
            <a:cxnLst>
              <a:cxn ang="0">
                <a:pos x="0" y="2147483646"/>
              </a:cxn>
              <a:cxn ang="0">
                <a:pos x="2147483646" y="2147483646"/>
              </a:cxn>
              <a:cxn ang="0">
                <a:pos x="2147483646" y="2147483646"/>
              </a:cxn>
              <a:cxn ang="0">
                <a:pos x="2147483646" y="0"/>
              </a:cxn>
            </a:cxnLst>
            <a:rect l="0" t="0" r="0" b="0"/>
            <a:pathLst>
              <a:path w="470" h="155">
                <a:moveTo>
                  <a:pt x="0" y="106"/>
                </a:moveTo>
                <a:cubicBezTo>
                  <a:pt x="47" y="130"/>
                  <a:pt x="95" y="155"/>
                  <a:pt x="162" y="154"/>
                </a:cubicBezTo>
                <a:cubicBezTo>
                  <a:pt x="229" y="153"/>
                  <a:pt x="354" y="123"/>
                  <a:pt x="405" y="97"/>
                </a:cubicBezTo>
                <a:cubicBezTo>
                  <a:pt x="456" y="71"/>
                  <a:pt x="463" y="35"/>
                  <a:pt x="470" y="0"/>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44" name="Freeform 16"/>
          <p:cNvSpPr/>
          <p:nvPr/>
        </p:nvSpPr>
        <p:spPr>
          <a:xfrm>
            <a:off x="9472930" y="5902008"/>
            <a:ext cx="914400" cy="169862"/>
          </a:xfrm>
          <a:custGeom>
            <a:avLst/>
            <a:gdLst/>
            <a:ahLst/>
            <a:cxnLst>
              <a:cxn ang="0">
                <a:pos x="0" y="2147483646"/>
              </a:cxn>
              <a:cxn ang="0">
                <a:pos x="2147483646" y="2147483646"/>
              </a:cxn>
              <a:cxn ang="0">
                <a:pos x="2147483646" y="2147483646"/>
              </a:cxn>
              <a:cxn ang="0">
                <a:pos x="2147483646" y="0"/>
              </a:cxn>
              <a:cxn ang="0">
                <a:pos x="2147483646" y="2147483646"/>
              </a:cxn>
            </a:cxnLst>
            <a:rect l="0" t="0" r="0" b="0"/>
            <a:pathLst>
              <a:path w="576" h="107">
                <a:moveTo>
                  <a:pt x="0" y="81"/>
                </a:moveTo>
                <a:cubicBezTo>
                  <a:pt x="55" y="94"/>
                  <a:pt x="111" y="107"/>
                  <a:pt x="154" y="97"/>
                </a:cubicBezTo>
                <a:cubicBezTo>
                  <a:pt x="197" y="87"/>
                  <a:pt x="213" y="40"/>
                  <a:pt x="260" y="24"/>
                </a:cubicBezTo>
                <a:cubicBezTo>
                  <a:pt x="307" y="8"/>
                  <a:pt x="385" y="0"/>
                  <a:pt x="438" y="0"/>
                </a:cubicBezTo>
                <a:cubicBezTo>
                  <a:pt x="491" y="0"/>
                  <a:pt x="533" y="12"/>
                  <a:pt x="576" y="24"/>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45" name="Freeform 17"/>
          <p:cNvSpPr/>
          <p:nvPr/>
        </p:nvSpPr>
        <p:spPr>
          <a:xfrm>
            <a:off x="8899843" y="6005195"/>
            <a:ext cx="469900" cy="2825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96" h="178">
                <a:moveTo>
                  <a:pt x="296" y="64"/>
                </a:moveTo>
                <a:cubicBezTo>
                  <a:pt x="293" y="100"/>
                  <a:pt x="291" y="137"/>
                  <a:pt x="256" y="153"/>
                </a:cubicBezTo>
                <a:cubicBezTo>
                  <a:pt x="221" y="169"/>
                  <a:pt x="127" y="178"/>
                  <a:pt x="85" y="162"/>
                </a:cubicBezTo>
                <a:cubicBezTo>
                  <a:pt x="43" y="146"/>
                  <a:pt x="0" y="82"/>
                  <a:pt x="4" y="56"/>
                </a:cubicBezTo>
                <a:cubicBezTo>
                  <a:pt x="8" y="30"/>
                  <a:pt x="71" y="16"/>
                  <a:pt x="110" y="8"/>
                </a:cubicBezTo>
                <a:cubicBezTo>
                  <a:pt x="149" y="0"/>
                  <a:pt x="194" y="4"/>
                  <a:pt x="240" y="8"/>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Television Network with One-way Links</a:t>
            </a:r>
            <a:endParaRPr lang="en-US" altLang="zh-CN" dirty="0"/>
          </a:p>
        </p:txBody>
      </p:sp>
      <p:pic>
        <p:nvPicPr>
          <p:cNvPr id="47108" name="Picture 4" descr="http://homepages.ius.edu/rwisman/C251/html/ch09/09_1_04.jpg"/>
          <p:cNvPicPr>
            <a:picLocks noChangeAspect="1"/>
          </p:cNvPicPr>
          <p:nvPr/>
        </p:nvPicPr>
        <p:blipFill>
          <a:blip r:embed="rId3"/>
          <a:stretch>
            <a:fillRect/>
          </a:stretch>
        </p:blipFill>
        <p:spPr>
          <a:xfrm>
            <a:off x="1594485" y="2643188"/>
            <a:ext cx="7620000" cy="2571750"/>
          </a:xfrm>
          <a:prstGeom prst="rect">
            <a:avLst/>
          </a:prstGeom>
          <a:noFill/>
          <a:ln w="9525">
            <a:noFill/>
          </a:ln>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p:nvPr/>
        </p:nvSpPr>
        <p:spPr bwMode="auto">
          <a:xfrm>
            <a:off x="210185" y="1635760"/>
            <a:ext cx="11981815" cy="5269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90000"/>
              </a:lnSpc>
            </a:pPr>
            <a:r>
              <a:rPr lang="en-US" altLang="zh-CN" dirty="0">
                <a:sym typeface="+mn-ea"/>
              </a:rPr>
              <a:t>Directed graphs that may have</a:t>
            </a:r>
            <a:r>
              <a:rPr lang="en-US" altLang="zh-CN" dirty="0">
                <a:solidFill>
                  <a:srgbClr val="FF0000"/>
                </a:solidFill>
                <a:sym typeface="+mn-ea"/>
              </a:rPr>
              <a:t> multiple directed edges(</a:t>
            </a:r>
            <a:r>
              <a:rPr lang="zh-CN" altLang="en-US" dirty="0">
                <a:solidFill>
                  <a:srgbClr val="FF0000"/>
                </a:solidFill>
                <a:sym typeface="+mn-ea"/>
              </a:rPr>
              <a:t>多重有向边</a:t>
            </a:r>
            <a:r>
              <a:rPr lang="en-US" altLang="zh-CN" dirty="0">
                <a:solidFill>
                  <a:srgbClr val="FF0000"/>
                </a:solidFill>
                <a:sym typeface="+mn-ea"/>
              </a:rPr>
              <a:t>)</a:t>
            </a:r>
            <a:r>
              <a:rPr lang="en-US" altLang="zh-CN" dirty="0">
                <a:sym typeface="+mn-ea"/>
              </a:rPr>
              <a:t> from a vertex to a second (possibly the same) vertex are used to model such networks. We called such graphs </a:t>
            </a:r>
            <a:r>
              <a:rPr lang="en-US" altLang="zh-CN" dirty="0">
                <a:solidFill>
                  <a:srgbClr val="FF0000"/>
                </a:solidFill>
                <a:sym typeface="+mn-ea"/>
              </a:rPr>
              <a:t>directed multigraphs(</a:t>
            </a:r>
            <a:r>
              <a:rPr lang="zh-CN" altLang="en-US" dirty="0">
                <a:solidFill>
                  <a:srgbClr val="FF0000"/>
                </a:solidFill>
                <a:sym typeface="+mn-ea"/>
              </a:rPr>
              <a:t>有向多重图</a:t>
            </a:r>
            <a:r>
              <a:rPr lang="en-US" altLang="zh-CN" dirty="0">
                <a:solidFill>
                  <a:srgbClr val="FF0000"/>
                </a:solidFill>
                <a:sym typeface="+mn-ea"/>
              </a:rPr>
              <a:t>)</a:t>
            </a:r>
            <a:r>
              <a:rPr lang="en-US" altLang="zh-CN" dirty="0">
                <a:sym typeface="+mn-ea"/>
              </a:rPr>
              <a:t>. </a:t>
            </a:r>
          </a:p>
          <a:p>
            <a:pPr eaLnBrk="1" hangingPunct="1">
              <a:lnSpc>
                <a:spcPct val="90000"/>
              </a:lnSpc>
            </a:pPr>
            <a:r>
              <a:rPr lang="en-US" altLang="zh-CN" i="1" dirty="0">
                <a:sym typeface="+mn-ea"/>
              </a:rPr>
              <a:t>E.g.</a:t>
            </a:r>
            <a:r>
              <a:rPr lang="en-US" altLang="zh-CN" dirty="0">
                <a:sym typeface="+mn-ea"/>
              </a:rPr>
              <a:t>, </a:t>
            </a:r>
            <a:r>
              <a:rPr lang="en-US" altLang="zh-CN" i="1" dirty="0">
                <a:sym typeface="+mn-ea"/>
              </a:rPr>
              <a:t>V</a:t>
            </a:r>
            <a:r>
              <a:rPr lang="en-US" altLang="zh-CN" dirty="0">
                <a:sym typeface="+mn-ea"/>
              </a:rPr>
              <a:t>=web pages,</a:t>
            </a:r>
            <a:br>
              <a:rPr lang="en-US" altLang="zh-CN" dirty="0">
                <a:sym typeface="+mn-ea"/>
              </a:rPr>
            </a:br>
            <a:r>
              <a:rPr lang="en-US" altLang="zh-CN" i="1" dirty="0">
                <a:sym typeface="+mn-ea"/>
              </a:rPr>
              <a:t>E</a:t>
            </a:r>
            <a:r>
              <a:rPr lang="en-US" altLang="zh-CN" dirty="0">
                <a:sym typeface="+mn-ea"/>
              </a:rPr>
              <a:t>=hyperlinks.  </a:t>
            </a:r>
            <a:r>
              <a:rPr lang="en-US" altLang="zh-CN" i="1" dirty="0">
                <a:sym typeface="+mn-ea"/>
              </a:rPr>
              <a:t>The WWW is</a:t>
            </a:r>
            <a:br>
              <a:rPr lang="en-US" altLang="zh-CN" i="1" dirty="0">
                <a:sym typeface="+mn-ea"/>
              </a:rPr>
            </a:br>
            <a:r>
              <a:rPr lang="en-US" altLang="zh-CN" i="1" dirty="0">
                <a:sym typeface="+mn-ea"/>
              </a:rPr>
              <a:t>a directed multigraph...</a:t>
            </a:r>
            <a:endParaRPr lang="en-US" altLang="zh-CN" dirty="0">
              <a:latin typeface="+mj-lt"/>
            </a:endParaRPr>
          </a:p>
        </p:txBody>
      </p:sp>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Directed Multigraphs</a:t>
            </a:r>
            <a:r>
              <a:rPr lang="zh-CN" altLang="en-US" dirty="0">
                <a:sym typeface="+mn-ea"/>
              </a:rPr>
              <a:t>（有向多重图）</a:t>
            </a:r>
          </a:p>
        </p:txBody>
      </p:sp>
      <p:sp>
        <p:nvSpPr>
          <p:cNvPr id="48132" name="Freeform 4"/>
          <p:cNvSpPr/>
          <p:nvPr/>
        </p:nvSpPr>
        <p:spPr>
          <a:xfrm>
            <a:off x="9228455" y="4712970"/>
            <a:ext cx="836613" cy="390525"/>
          </a:xfrm>
          <a:custGeom>
            <a:avLst/>
            <a:gdLst/>
            <a:ahLst/>
            <a:cxnLst>
              <a:cxn ang="0">
                <a:pos x="0" y="2147483646"/>
              </a:cxn>
              <a:cxn ang="0">
                <a:pos x="2147483646" y="2147483646"/>
              </a:cxn>
              <a:cxn ang="0">
                <a:pos x="2147483646" y="2147483646"/>
              </a:cxn>
            </a:cxnLst>
            <a:rect l="0" t="0" r="0" b="0"/>
            <a:pathLst>
              <a:path w="576" h="246">
                <a:moveTo>
                  <a:pt x="0" y="246"/>
                </a:moveTo>
                <a:cubicBezTo>
                  <a:pt x="61" y="142"/>
                  <a:pt x="123" y="38"/>
                  <a:pt x="219" y="19"/>
                </a:cubicBezTo>
                <a:cubicBezTo>
                  <a:pt x="315" y="0"/>
                  <a:pt x="445" y="66"/>
                  <a:pt x="576" y="132"/>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33" name="Freeform 5"/>
          <p:cNvSpPr/>
          <p:nvPr/>
        </p:nvSpPr>
        <p:spPr>
          <a:xfrm>
            <a:off x="10141268" y="5036820"/>
            <a:ext cx="517525" cy="850900"/>
          </a:xfrm>
          <a:custGeom>
            <a:avLst/>
            <a:gdLst/>
            <a:ahLst/>
            <a:cxnLst>
              <a:cxn ang="0">
                <a:pos x="0" y="0"/>
              </a:cxn>
              <a:cxn ang="0">
                <a:pos x="2147483646" y="2147483646"/>
              </a:cxn>
              <a:cxn ang="0">
                <a:pos x="2147483646" y="2147483646"/>
              </a:cxn>
            </a:cxnLst>
            <a:rect l="0" t="0" r="0" b="0"/>
            <a:pathLst>
              <a:path w="285" h="673">
                <a:moveTo>
                  <a:pt x="0" y="0"/>
                </a:moveTo>
                <a:cubicBezTo>
                  <a:pt x="108" y="90"/>
                  <a:pt x="217" y="180"/>
                  <a:pt x="251" y="292"/>
                </a:cubicBezTo>
                <a:cubicBezTo>
                  <a:pt x="285" y="404"/>
                  <a:pt x="244" y="538"/>
                  <a:pt x="203" y="673"/>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34" name="Freeform 6"/>
          <p:cNvSpPr/>
          <p:nvPr/>
        </p:nvSpPr>
        <p:spPr>
          <a:xfrm>
            <a:off x="9395143" y="6005195"/>
            <a:ext cx="1004887" cy="271463"/>
          </a:xfrm>
          <a:custGeom>
            <a:avLst/>
            <a:gdLst/>
            <a:ahLst/>
            <a:cxnLst>
              <a:cxn ang="0">
                <a:pos x="0" y="0"/>
              </a:cxn>
              <a:cxn ang="0">
                <a:pos x="2147483646" y="2147483646"/>
              </a:cxn>
              <a:cxn ang="0">
                <a:pos x="2147483646" y="2147483646"/>
              </a:cxn>
            </a:cxnLst>
            <a:rect l="0" t="0" r="0" b="0"/>
            <a:pathLst>
              <a:path w="698" h="115">
                <a:moveTo>
                  <a:pt x="0" y="0"/>
                </a:moveTo>
                <a:cubicBezTo>
                  <a:pt x="100" y="56"/>
                  <a:pt x="201" y="113"/>
                  <a:pt x="317" y="114"/>
                </a:cubicBezTo>
                <a:cubicBezTo>
                  <a:pt x="433" y="115"/>
                  <a:pt x="565" y="61"/>
                  <a:pt x="698" y="8"/>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35" name="Freeform 7"/>
          <p:cNvSpPr/>
          <p:nvPr/>
        </p:nvSpPr>
        <p:spPr>
          <a:xfrm>
            <a:off x="9179243" y="5141595"/>
            <a:ext cx="1246187" cy="733425"/>
          </a:xfrm>
          <a:custGeom>
            <a:avLst/>
            <a:gdLst/>
            <a:ahLst/>
            <a:cxnLst>
              <a:cxn ang="0">
                <a:pos x="2147483646" y="0"/>
              </a:cxn>
              <a:cxn ang="0">
                <a:pos x="2147483646" y="2147483646"/>
              </a:cxn>
              <a:cxn ang="0">
                <a:pos x="2147483646" y="2147483646"/>
              </a:cxn>
              <a:cxn ang="0">
                <a:pos x="2147483646" y="2147483646"/>
              </a:cxn>
            </a:cxnLst>
            <a:rect l="0" t="0" r="0" b="0"/>
            <a:pathLst>
              <a:path w="818" h="503">
                <a:moveTo>
                  <a:pt x="7" y="0"/>
                </a:moveTo>
                <a:cubicBezTo>
                  <a:pt x="3" y="82"/>
                  <a:pt x="0" y="165"/>
                  <a:pt x="88" y="203"/>
                </a:cubicBezTo>
                <a:cubicBezTo>
                  <a:pt x="176" y="241"/>
                  <a:pt x="412" y="177"/>
                  <a:pt x="534" y="227"/>
                </a:cubicBezTo>
                <a:cubicBezTo>
                  <a:pt x="656" y="277"/>
                  <a:pt x="737" y="390"/>
                  <a:pt x="818" y="503"/>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36" name="Oval 8"/>
          <p:cNvSpPr/>
          <p:nvPr/>
        </p:nvSpPr>
        <p:spPr>
          <a:xfrm>
            <a:off x="9128443" y="5019358"/>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8137" name="Oval 9"/>
          <p:cNvSpPr/>
          <p:nvPr/>
        </p:nvSpPr>
        <p:spPr>
          <a:xfrm>
            <a:off x="10385743" y="5852795"/>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8138" name="Oval 10"/>
          <p:cNvSpPr/>
          <p:nvPr/>
        </p:nvSpPr>
        <p:spPr>
          <a:xfrm>
            <a:off x="10028555" y="4824095"/>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8139" name="Oval 11"/>
          <p:cNvSpPr/>
          <p:nvPr/>
        </p:nvSpPr>
        <p:spPr>
          <a:xfrm>
            <a:off x="9266555" y="5892483"/>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8140" name="Freeform 12"/>
          <p:cNvSpPr/>
          <p:nvPr/>
        </p:nvSpPr>
        <p:spPr>
          <a:xfrm>
            <a:off x="10123805" y="4420870"/>
            <a:ext cx="538163" cy="488950"/>
          </a:xfrm>
          <a:custGeom>
            <a:avLst/>
            <a:gdLst/>
            <a:ahLst/>
            <a:cxnLst>
              <a:cxn ang="0">
                <a:pos x="2147483646" y="2147483646"/>
              </a:cxn>
              <a:cxn ang="0">
                <a:pos x="2147483646" y="2147483646"/>
              </a:cxn>
              <a:cxn ang="0">
                <a:pos x="2147483646" y="2147483646"/>
              </a:cxn>
              <a:cxn ang="0">
                <a:pos x="2147483646" y="2147483646"/>
              </a:cxn>
              <a:cxn ang="0">
                <a:pos x="2147483646" y="2147483646"/>
              </a:cxn>
            </a:cxnLst>
            <a:rect l="0" t="0" r="0" b="0"/>
            <a:pathLst>
              <a:path w="339" h="308">
                <a:moveTo>
                  <a:pt x="69" y="308"/>
                </a:moveTo>
                <a:cubicBezTo>
                  <a:pt x="185" y="276"/>
                  <a:pt x="301" y="244"/>
                  <a:pt x="320" y="195"/>
                </a:cubicBezTo>
                <a:cubicBezTo>
                  <a:pt x="339" y="146"/>
                  <a:pt x="231" y="32"/>
                  <a:pt x="182" y="16"/>
                </a:cubicBezTo>
                <a:cubicBezTo>
                  <a:pt x="133" y="0"/>
                  <a:pt x="56" y="57"/>
                  <a:pt x="28" y="98"/>
                </a:cubicBezTo>
                <a:cubicBezTo>
                  <a:pt x="0" y="139"/>
                  <a:pt x="6" y="199"/>
                  <a:pt x="12" y="260"/>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41" name="Freeform 13"/>
          <p:cNvSpPr/>
          <p:nvPr/>
        </p:nvSpPr>
        <p:spPr>
          <a:xfrm>
            <a:off x="9249093" y="5638483"/>
            <a:ext cx="430212" cy="379412"/>
          </a:xfrm>
          <a:custGeom>
            <a:avLst/>
            <a:gdLst/>
            <a:ahLst/>
            <a:cxnLst>
              <a:cxn ang="0">
                <a:pos x="2147483646" y="2147483646"/>
              </a:cxn>
              <a:cxn ang="0">
                <a:pos x="2147483646" y="2147483646"/>
              </a:cxn>
              <a:cxn ang="0">
                <a:pos x="2147483646" y="2147483646"/>
              </a:cxn>
              <a:cxn ang="0">
                <a:pos x="2147483646" y="2147483646"/>
              </a:cxn>
              <a:cxn ang="0">
                <a:pos x="2147483646" y="2147483646"/>
              </a:cxn>
            </a:cxnLst>
            <a:rect l="0" t="0" r="0" b="0"/>
            <a:pathLst>
              <a:path w="271" h="239">
                <a:moveTo>
                  <a:pt x="149" y="239"/>
                </a:moveTo>
                <a:cubicBezTo>
                  <a:pt x="202" y="220"/>
                  <a:pt x="255" y="202"/>
                  <a:pt x="263" y="166"/>
                </a:cubicBezTo>
                <a:cubicBezTo>
                  <a:pt x="271" y="130"/>
                  <a:pt x="237" y="40"/>
                  <a:pt x="198" y="20"/>
                </a:cubicBezTo>
                <a:cubicBezTo>
                  <a:pt x="159" y="0"/>
                  <a:pt x="56" y="17"/>
                  <a:pt x="28" y="44"/>
                </a:cubicBezTo>
                <a:cubicBezTo>
                  <a:pt x="0" y="71"/>
                  <a:pt x="14" y="126"/>
                  <a:pt x="28" y="182"/>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42" name="Freeform 14"/>
          <p:cNvSpPr/>
          <p:nvPr/>
        </p:nvSpPr>
        <p:spPr>
          <a:xfrm>
            <a:off x="10246043" y="5000308"/>
            <a:ext cx="642937" cy="1139825"/>
          </a:xfrm>
          <a:custGeom>
            <a:avLst/>
            <a:gdLst/>
            <a:ahLst/>
            <a:cxnLst>
              <a:cxn ang="0">
                <a:pos x="2147483646" y="2147483646"/>
              </a:cxn>
              <a:cxn ang="0">
                <a:pos x="2147483646" y="2147483646"/>
              </a:cxn>
              <a:cxn ang="0">
                <a:pos x="2147483646" y="2147483646"/>
              </a:cxn>
              <a:cxn ang="0">
                <a:pos x="2147483646" y="2147483646"/>
              </a:cxn>
              <a:cxn ang="0">
                <a:pos x="0" y="0"/>
              </a:cxn>
            </a:cxnLst>
            <a:rect l="0" t="0" r="0" b="0"/>
            <a:pathLst>
              <a:path w="405" h="758">
                <a:moveTo>
                  <a:pt x="219" y="672"/>
                </a:moveTo>
                <a:cubicBezTo>
                  <a:pt x="269" y="715"/>
                  <a:pt x="320" y="758"/>
                  <a:pt x="348" y="697"/>
                </a:cubicBezTo>
                <a:cubicBezTo>
                  <a:pt x="376" y="636"/>
                  <a:pt x="405" y="413"/>
                  <a:pt x="389" y="308"/>
                </a:cubicBezTo>
                <a:cubicBezTo>
                  <a:pt x="373" y="203"/>
                  <a:pt x="316" y="115"/>
                  <a:pt x="251" y="64"/>
                </a:cubicBezTo>
                <a:cubicBezTo>
                  <a:pt x="186" y="13"/>
                  <a:pt x="93" y="6"/>
                  <a:pt x="0" y="0"/>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43" name="Freeform 15"/>
          <p:cNvSpPr/>
          <p:nvPr/>
        </p:nvSpPr>
        <p:spPr>
          <a:xfrm>
            <a:off x="9331643" y="5013008"/>
            <a:ext cx="746125" cy="246062"/>
          </a:xfrm>
          <a:custGeom>
            <a:avLst/>
            <a:gdLst/>
            <a:ahLst/>
            <a:cxnLst>
              <a:cxn ang="0">
                <a:pos x="0" y="2147483646"/>
              </a:cxn>
              <a:cxn ang="0">
                <a:pos x="2147483646" y="2147483646"/>
              </a:cxn>
              <a:cxn ang="0">
                <a:pos x="2147483646" y="2147483646"/>
              </a:cxn>
              <a:cxn ang="0">
                <a:pos x="2147483646" y="0"/>
              </a:cxn>
            </a:cxnLst>
            <a:rect l="0" t="0" r="0" b="0"/>
            <a:pathLst>
              <a:path w="470" h="155">
                <a:moveTo>
                  <a:pt x="0" y="106"/>
                </a:moveTo>
                <a:cubicBezTo>
                  <a:pt x="47" y="130"/>
                  <a:pt x="95" y="155"/>
                  <a:pt x="162" y="154"/>
                </a:cubicBezTo>
                <a:cubicBezTo>
                  <a:pt x="229" y="153"/>
                  <a:pt x="354" y="123"/>
                  <a:pt x="405" y="97"/>
                </a:cubicBezTo>
                <a:cubicBezTo>
                  <a:pt x="456" y="71"/>
                  <a:pt x="463" y="35"/>
                  <a:pt x="470" y="0"/>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44" name="Freeform 16"/>
          <p:cNvSpPr/>
          <p:nvPr/>
        </p:nvSpPr>
        <p:spPr>
          <a:xfrm>
            <a:off x="9472930" y="5902008"/>
            <a:ext cx="914400" cy="169862"/>
          </a:xfrm>
          <a:custGeom>
            <a:avLst/>
            <a:gdLst/>
            <a:ahLst/>
            <a:cxnLst>
              <a:cxn ang="0">
                <a:pos x="0" y="2147483646"/>
              </a:cxn>
              <a:cxn ang="0">
                <a:pos x="2147483646" y="2147483646"/>
              </a:cxn>
              <a:cxn ang="0">
                <a:pos x="2147483646" y="2147483646"/>
              </a:cxn>
              <a:cxn ang="0">
                <a:pos x="2147483646" y="0"/>
              </a:cxn>
              <a:cxn ang="0">
                <a:pos x="2147483646" y="2147483646"/>
              </a:cxn>
            </a:cxnLst>
            <a:rect l="0" t="0" r="0" b="0"/>
            <a:pathLst>
              <a:path w="576" h="107">
                <a:moveTo>
                  <a:pt x="0" y="81"/>
                </a:moveTo>
                <a:cubicBezTo>
                  <a:pt x="55" y="94"/>
                  <a:pt x="111" y="107"/>
                  <a:pt x="154" y="97"/>
                </a:cubicBezTo>
                <a:cubicBezTo>
                  <a:pt x="197" y="87"/>
                  <a:pt x="213" y="40"/>
                  <a:pt x="260" y="24"/>
                </a:cubicBezTo>
                <a:cubicBezTo>
                  <a:pt x="307" y="8"/>
                  <a:pt x="385" y="0"/>
                  <a:pt x="438" y="0"/>
                </a:cubicBezTo>
                <a:cubicBezTo>
                  <a:pt x="491" y="0"/>
                  <a:pt x="533" y="12"/>
                  <a:pt x="576" y="24"/>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45" name="Freeform 17"/>
          <p:cNvSpPr/>
          <p:nvPr/>
        </p:nvSpPr>
        <p:spPr>
          <a:xfrm>
            <a:off x="8899843" y="6005195"/>
            <a:ext cx="469900" cy="2825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96" h="178">
                <a:moveTo>
                  <a:pt x="296" y="64"/>
                </a:moveTo>
                <a:cubicBezTo>
                  <a:pt x="293" y="100"/>
                  <a:pt x="291" y="137"/>
                  <a:pt x="256" y="153"/>
                </a:cubicBezTo>
                <a:cubicBezTo>
                  <a:pt x="221" y="169"/>
                  <a:pt x="127" y="178"/>
                  <a:pt x="85" y="162"/>
                </a:cubicBezTo>
                <a:cubicBezTo>
                  <a:pt x="43" y="146"/>
                  <a:pt x="0" y="82"/>
                  <a:pt x="4" y="56"/>
                </a:cubicBezTo>
                <a:cubicBezTo>
                  <a:pt x="8" y="30"/>
                  <a:pt x="71" y="16"/>
                  <a:pt x="110" y="8"/>
                </a:cubicBezTo>
                <a:cubicBezTo>
                  <a:pt x="149" y="0"/>
                  <a:pt x="194" y="4"/>
                  <a:pt x="240" y="8"/>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Television Network with One-way Links</a:t>
            </a:r>
            <a:endParaRPr lang="en-US" altLang="zh-CN" dirty="0"/>
          </a:p>
        </p:txBody>
      </p:sp>
      <p:pic>
        <p:nvPicPr>
          <p:cNvPr id="2" name="Picture 2" descr="http://homepages.ius.edu/rwisman/C251/html/ch09/09_1_05.jpg"/>
          <p:cNvPicPr>
            <a:picLocks noChangeAspect="1"/>
          </p:cNvPicPr>
          <p:nvPr/>
        </p:nvPicPr>
        <p:blipFill>
          <a:blip r:embed="rId3"/>
          <a:stretch>
            <a:fillRect/>
          </a:stretch>
        </p:blipFill>
        <p:spPr>
          <a:xfrm>
            <a:off x="2089150" y="2057083"/>
            <a:ext cx="7620000" cy="2619375"/>
          </a:xfrm>
          <a:prstGeom prst="rect">
            <a:avLst/>
          </a:prstGeom>
          <a:noFill/>
          <a:ln w="9525">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Graphs</a:t>
            </a:r>
          </a:p>
        </p:txBody>
      </p:sp>
      <p:sp>
        <p:nvSpPr>
          <p:cNvPr id="58" name="Rectangle 3"/>
          <p:cNvSpPr txBox="1">
            <a:spLocks noChangeArrowheads="1"/>
          </p:cNvSpPr>
          <p:nvPr/>
        </p:nvSpPr>
        <p:spPr bwMode="auto">
          <a:xfrm>
            <a:off x="371723" y="963624"/>
            <a:ext cx="11543612" cy="49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50000"/>
              </a:lnSpc>
              <a:defRPr/>
            </a:pPr>
            <a:r>
              <a:rPr lang="en-US" altLang="zh-CN" sz="2400" dirty="0"/>
              <a:t>10.1 </a:t>
            </a:r>
            <a:r>
              <a:rPr lang="zh-CN" altLang="en-US" sz="2400" dirty="0"/>
              <a:t>图和图模型</a:t>
            </a:r>
            <a:r>
              <a:rPr lang="en-US" altLang="zh-CN" sz="2400" dirty="0"/>
              <a:t>/Graphs and Graph Models</a:t>
            </a:r>
          </a:p>
          <a:p>
            <a:pPr eaLnBrk="1" hangingPunct="1">
              <a:lnSpc>
                <a:spcPct val="150000"/>
              </a:lnSpc>
              <a:defRPr/>
            </a:pPr>
            <a:r>
              <a:rPr lang="en-US" altLang="zh-CN" sz="2400" dirty="0"/>
              <a:t>10.2 </a:t>
            </a:r>
            <a:r>
              <a:rPr lang="zh-CN" altLang="en-US" sz="2400" dirty="0"/>
              <a:t>图的术语和几种特殊的图</a:t>
            </a:r>
            <a:r>
              <a:rPr lang="en-US" altLang="zh-CN" sz="2400" dirty="0"/>
              <a:t>/Graph Terminology and Special Types of Graphs</a:t>
            </a:r>
          </a:p>
          <a:p>
            <a:pPr eaLnBrk="1" hangingPunct="1">
              <a:lnSpc>
                <a:spcPct val="150000"/>
              </a:lnSpc>
              <a:defRPr/>
            </a:pPr>
            <a:r>
              <a:rPr lang="en-US" altLang="zh-CN" sz="2400" dirty="0"/>
              <a:t>10.3 </a:t>
            </a:r>
            <a:r>
              <a:rPr lang="zh-CN" altLang="en-US" sz="2400" dirty="0"/>
              <a:t>图的表示与同构</a:t>
            </a:r>
            <a:r>
              <a:rPr lang="en-US" altLang="zh-CN" sz="2400" dirty="0"/>
              <a:t>/Representing Graphs and Graph Isomorphism</a:t>
            </a:r>
          </a:p>
          <a:p>
            <a:pPr eaLnBrk="1" hangingPunct="1">
              <a:lnSpc>
                <a:spcPct val="150000"/>
              </a:lnSpc>
              <a:defRPr/>
            </a:pPr>
            <a:r>
              <a:rPr lang="en-US" altLang="zh-CN" sz="2400" dirty="0"/>
              <a:t>10.4 </a:t>
            </a:r>
            <a:r>
              <a:rPr lang="zh-CN" altLang="en-US" sz="2400" dirty="0"/>
              <a:t>连通性</a:t>
            </a:r>
            <a:r>
              <a:rPr lang="en-US" altLang="zh-CN" sz="2400" dirty="0"/>
              <a:t>/Connectivity </a:t>
            </a:r>
          </a:p>
          <a:p>
            <a:pPr eaLnBrk="1" hangingPunct="1">
              <a:lnSpc>
                <a:spcPct val="150000"/>
              </a:lnSpc>
              <a:defRPr/>
            </a:pPr>
            <a:r>
              <a:rPr lang="en-US" altLang="zh-CN" sz="2400" dirty="0"/>
              <a:t>10.5 </a:t>
            </a:r>
            <a:r>
              <a:rPr lang="zh-CN" altLang="en-US" sz="2400" dirty="0"/>
              <a:t>欧拉道路与哈密尔顿道路</a:t>
            </a:r>
            <a:r>
              <a:rPr lang="en-US" altLang="zh-CN" sz="2400" dirty="0"/>
              <a:t>/Euler and Hamilton Paths</a:t>
            </a:r>
          </a:p>
          <a:p>
            <a:pPr eaLnBrk="1" hangingPunct="1">
              <a:lnSpc>
                <a:spcPct val="150000"/>
              </a:lnSpc>
              <a:defRPr/>
            </a:pPr>
            <a:r>
              <a:rPr lang="en-US" altLang="zh-CN" sz="2400" dirty="0"/>
              <a:t>10.6 </a:t>
            </a:r>
            <a:r>
              <a:rPr lang="zh-CN" altLang="en-US" sz="2400" dirty="0"/>
              <a:t>最短道路问题</a:t>
            </a:r>
            <a:r>
              <a:rPr lang="en-US" altLang="zh-CN" sz="2400" dirty="0"/>
              <a:t>/Shortest-Path Problems</a:t>
            </a:r>
          </a:p>
          <a:p>
            <a:pPr eaLnBrk="1" hangingPunct="1">
              <a:lnSpc>
                <a:spcPct val="150000"/>
              </a:lnSpc>
              <a:defRPr/>
            </a:pPr>
            <a:r>
              <a:rPr lang="en-US" altLang="zh-CN" sz="2400" dirty="0"/>
              <a:t>10.7 </a:t>
            </a:r>
            <a:r>
              <a:rPr lang="zh-CN" altLang="en-US" sz="2400" dirty="0"/>
              <a:t>平面图</a:t>
            </a:r>
            <a:r>
              <a:rPr lang="en-US" altLang="zh-CN" sz="2400" dirty="0"/>
              <a:t>/Planar Graphs</a:t>
            </a:r>
          </a:p>
          <a:p>
            <a:pPr eaLnBrk="1" hangingPunct="1">
              <a:lnSpc>
                <a:spcPct val="150000"/>
              </a:lnSpc>
              <a:defRPr/>
            </a:pPr>
            <a:r>
              <a:rPr lang="en-US" altLang="zh-CN" sz="2400" dirty="0"/>
              <a:t>10.8 </a:t>
            </a:r>
            <a:r>
              <a:rPr lang="zh-CN" altLang="en-US" sz="2400" dirty="0"/>
              <a:t>图的着色</a:t>
            </a:r>
            <a:r>
              <a:rPr lang="en-US" altLang="zh-CN" sz="2400" dirty="0"/>
              <a:t>/Graph Coloring</a:t>
            </a:r>
          </a:p>
          <a:p>
            <a:pPr eaLnBrk="1" hangingPunct="1">
              <a:lnSpc>
                <a:spcPct val="150000"/>
              </a:lnSpc>
              <a:defRPr/>
            </a:pPr>
            <a:endParaRPr lang="en-US" altLang="zh-CN" sz="24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p:nvPr/>
        </p:nvSpPr>
        <p:spPr bwMode="auto">
          <a:xfrm>
            <a:off x="105410" y="1588135"/>
            <a:ext cx="11981815" cy="5269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mn-ea"/>
              </a:rPr>
              <a:t>Summary of the book</a:t>
            </a:r>
            <a:r>
              <a:rPr lang="en-US" altLang="zh-CN" dirty="0">
                <a:latin typeface="Times New Roman" panose="02020603050405020304" pitchFamily="18" charset="0"/>
                <a:sym typeface="+mn-ea"/>
              </a:rPr>
              <a:t>’</a:t>
            </a:r>
            <a:r>
              <a:rPr lang="en-US" altLang="zh-CN" dirty="0">
                <a:sym typeface="+mn-ea"/>
              </a:rPr>
              <a:t>s definitions.</a:t>
            </a:r>
            <a:endParaRPr lang="en-US" altLang="zh-CN" dirty="0"/>
          </a:p>
          <a:p>
            <a:pPr eaLnBrk="1" hangingPunct="1"/>
            <a:r>
              <a:rPr lang="en-US" altLang="zh-CN" dirty="0">
                <a:sym typeface="+mn-ea"/>
              </a:rPr>
              <a:t>Keep in mind this terminology is not fully standardized across different authors...</a:t>
            </a:r>
            <a:endParaRPr lang="en-US" altLang="zh-CN" dirty="0">
              <a:latin typeface="+mj-lt"/>
            </a:endParaRPr>
          </a:p>
        </p:txBody>
      </p:sp>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10.1 Graphs and Graph Models</a:t>
            </a:r>
            <a:endParaRPr lang="en-US" altLang="zh-CN" sz="3200" dirty="0"/>
          </a:p>
        </p:txBody>
      </p:sp>
      <p:sp>
        <p:nvSpPr>
          <p:cNvPr id="6" name="Rectangle 3"/>
          <p:cNvSpPr txBox="1">
            <a:spLocks noChangeArrowheads="1"/>
          </p:cNvSpPr>
          <p:nvPr/>
        </p:nvSpPr>
        <p:spPr bwMode="auto">
          <a:xfrm>
            <a:off x="210046" y="830022"/>
            <a:ext cx="1211091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endParaRPr lang="en-US" altLang="zh-CN" sz="2400" dirty="0"/>
          </a:p>
        </p:txBody>
      </p:sp>
      <p:pic>
        <p:nvPicPr>
          <p:cNvPr id="2" name="图片 1"/>
          <p:cNvPicPr>
            <a:picLocks noChangeAspect="1"/>
          </p:cNvPicPr>
          <p:nvPr/>
        </p:nvPicPr>
        <p:blipFill>
          <a:blip r:embed="rId3"/>
          <a:stretch>
            <a:fillRect/>
          </a:stretch>
        </p:blipFill>
        <p:spPr>
          <a:xfrm>
            <a:off x="210046" y="3318672"/>
            <a:ext cx="11339218" cy="3618766"/>
          </a:xfrm>
          <a:prstGeom prst="rect">
            <a:avLst/>
          </a:prstGeom>
        </p:spPr>
      </p:pic>
      <p:sp>
        <p:nvSpPr>
          <p:cNvPr id="7" name="Rectangle 2"/>
          <p:cNvSpPr>
            <a:spLocks noGrp="1"/>
          </p:cNvSpPr>
          <p:nvPr>
            <p:ph type="title"/>
          </p:nvPr>
        </p:nvSpPr>
        <p:spPr>
          <a:xfrm>
            <a:off x="508080" y="688658"/>
            <a:ext cx="10972641" cy="1143000"/>
          </a:xfrm>
        </p:spPr>
        <p:txBody>
          <a:bodyPr vert="horz" wrap="square" lIns="91440" tIns="45720" rIns="91440" bIns="45720" anchor="ctr" anchorCtr="0"/>
          <a:lstStyle/>
          <a:p>
            <a:pPr eaLnBrk="1" hangingPunct="1"/>
            <a:r>
              <a:rPr lang="en-US" altLang="zh-CN" dirty="0">
                <a:sym typeface="+mn-ea"/>
              </a:rPr>
              <a:t>Types of Graphs: Summary</a:t>
            </a:r>
            <a:endParaRPr lang="en-US" altLang="zh-CN"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10.1 Graphs and Graph Models</a:t>
            </a:r>
            <a:endParaRPr lang="en-US" altLang="zh-CN" sz="3200" dirty="0"/>
          </a:p>
        </p:txBody>
      </p:sp>
      <p:sp>
        <p:nvSpPr>
          <p:cNvPr id="6" name="Rectangle 3"/>
          <p:cNvSpPr txBox="1">
            <a:spLocks noChangeArrowheads="1"/>
          </p:cNvSpPr>
          <p:nvPr/>
        </p:nvSpPr>
        <p:spPr bwMode="auto">
          <a:xfrm>
            <a:off x="210046" y="512600"/>
            <a:ext cx="1211091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endParaRPr lang="en-US" altLang="zh-CN" sz="2400" dirty="0"/>
          </a:p>
        </p:txBody>
      </p:sp>
      <p:sp>
        <p:nvSpPr>
          <p:cNvPr id="7" name="内容占位符 2"/>
          <p:cNvSpPr txBox="1"/>
          <p:nvPr/>
        </p:nvSpPr>
        <p:spPr>
          <a:xfrm>
            <a:off x="481721" y="890506"/>
            <a:ext cx="11328205" cy="4525962"/>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r>
              <a:rPr lang="en-US" altLang="zh-CN" sz="2800" kern="0" dirty="0"/>
              <a:t>E1:Niche overlap graphs in Ecology</a:t>
            </a:r>
            <a:r>
              <a:rPr lang="zh-CN" altLang="en-US" sz="2800" kern="0" dirty="0"/>
              <a:t>（生态学中栖息地重叠图）</a:t>
            </a:r>
            <a:endParaRPr lang="en-US" altLang="zh-CN" sz="2800" kern="0" dirty="0"/>
          </a:p>
          <a:p>
            <a:r>
              <a:rPr lang="en-US" altLang="zh-CN" sz="2800" kern="0" dirty="0"/>
              <a:t>E2:Acquaintanceship graphs</a:t>
            </a:r>
            <a:r>
              <a:rPr lang="zh-CN" altLang="en-US" sz="2800" kern="0" dirty="0"/>
              <a:t>（社交网络图）</a:t>
            </a:r>
            <a:endParaRPr lang="en-US" altLang="zh-CN" sz="2800" kern="0" dirty="0"/>
          </a:p>
          <a:p>
            <a:r>
              <a:rPr lang="en-US" altLang="zh-CN" sz="2800" kern="0" dirty="0"/>
              <a:t>E3:Influence graphs</a:t>
            </a:r>
            <a:r>
              <a:rPr lang="zh-CN" altLang="en-US" sz="2800" kern="0" dirty="0"/>
              <a:t>（影响图）</a:t>
            </a:r>
            <a:endParaRPr lang="en-US" altLang="zh-CN" sz="2800" kern="0" dirty="0"/>
          </a:p>
          <a:p>
            <a:r>
              <a:rPr lang="en-US" altLang="zh-CN" sz="2800" kern="0" dirty="0"/>
              <a:t>E4:The Hollywood Graph</a:t>
            </a:r>
            <a:r>
              <a:rPr lang="zh-CN" altLang="en-US" sz="2800" kern="0" dirty="0"/>
              <a:t>（好莱坞图）</a:t>
            </a:r>
            <a:endParaRPr lang="en-US" altLang="zh-CN" sz="2800" kern="0" dirty="0"/>
          </a:p>
          <a:p>
            <a:r>
              <a:rPr lang="en-US" altLang="zh-CN" sz="2800" kern="0" dirty="0"/>
              <a:t>E5:Round-Robin Tournaments</a:t>
            </a:r>
            <a:r>
              <a:rPr lang="zh-CN" altLang="en-US" sz="2800" kern="0" dirty="0"/>
              <a:t>（循环赛）</a:t>
            </a:r>
            <a:endParaRPr lang="en-US" altLang="zh-CN" sz="2800" kern="0" dirty="0"/>
          </a:p>
          <a:p>
            <a:r>
              <a:rPr lang="en-US" altLang="zh-CN" sz="2800" kern="0" dirty="0"/>
              <a:t>E6:Collaboration Graphs</a:t>
            </a:r>
            <a:r>
              <a:rPr lang="zh-CN" altLang="en-US" sz="2800" kern="0" dirty="0"/>
              <a:t>（合作图）</a:t>
            </a:r>
            <a:endParaRPr lang="en-US" altLang="zh-CN" sz="2800" kern="0" dirty="0"/>
          </a:p>
          <a:p>
            <a:r>
              <a:rPr lang="en-US" altLang="zh-CN" sz="2800" kern="0" dirty="0"/>
              <a:t>E7:Call Graphs</a:t>
            </a:r>
            <a:r>
              <a:rPr lang="zh-CN" altLang="en-US" sz="2800" kern="0" dirty="0"/>
              <a:t>（呼叫图）</a:t>
            </a:r>
            <a:endParaRPr lang="en-US" altLang="zh-CN" sz="2800" kern="0" dirty="0"/>
          </a:p>
          <a:p>
            <a:r>
              <a:rPr lang="en-US" altLang="zh-CN" sz="2800" kern="0" dirty="0"/>
              <a:t>E8:The Web Graph</a:t>
            </a:r>
            <a:r>
              <a:rPr lang="zh-CN" altLang="en-US" sz="2800" kern="0" dirty="0"/>
              <a:t>（语义图）</a:t>
            </a:r>
            <a:endParaRPr lang="en-US" altLang="zh-CN" sz="2800" kern="0" dirty="0"/>
          </a:p>
          <a:p>
            <a:r>
              <a:rPr lang="en-US" altLang="zh-CN" sz="2800" kern="0" dirty="0"/>
              <a:t>E9:Precedence Graphs and Concurrent Processing</a:t>
            </a:r>
            <a:r>
              <a:rPr lang="zh-CN" altLang="en-US" sz="2800" kern="0" dirty="0"/>
              <a:t>（优先图与并发处理）</a:t>
            </a:r>
            <a:r>
              <a:rPr lang="en-US" altLang="zh-CN" sz="2800" kern="0" dirty="0"/>
              <a:t> </a:t>
            </a:r>
          </a:p>
          <a:p>
            <a:r>
              <a:rPr lang="en-US" altLang="zh-CN" sz="2800" kern="0" dirty="0"/>
              <a:t>E10</a:t>
            </a:r>
            <a:r>
              <a:rPr lang="zh-CN" altLang="en-US" sz="2800" kern="0" dirty="0"/>
              <a:t>：</a:t>
            </a:r>
            <a:r>
              <a:rPr lang="en-US" altLang="zh-CN" sz="2800" kern="0" dirty="0"/>
              <a:t>Roadmaps</a:t>
            </a:r>
            <a:r>
              <a:rPr lang="zh-CN" altLang="en-US" sz="2800" kern="0" dirty="0"/>
              <a:t>（道路网）</a:t>
            </a:r>
            <a:endParaRPr lang="en-US" altLang="zh-CN" sz="2800" kern="0" dirty="0"/>
          </a:p>
          <a:p>
            <a:endParaRPr lang="zh-CN" altLang="en-US" sz="2800" kern="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495837" y="-87156"/>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dirty="0"/>
              <a:t>Niche overlap graphs in Ecology</a:t>
            </a:r>
            <a:endParaRPr lang="zh-CN" altLang="en-US" kern="0" dirty="0"/>
          </a:p>
        </p:txBody>
      </p:sp>
      <p:pic>
        <p:nvPicPr>
          <p:cNvPr id="3" name="Picture 2" descr="http://www.stephsnature.com/images/Websitelifescience/ecology/foodweb.gif">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515906"/>
            <a:ext cx="55245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6850" y="1644494"/>
            <a:ext cx="3446463" cy="447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pic>
        <p:nvPicPr>
          <p:cNvPr id="56324" name="Picture 2" descr="E:\201308\course\complexnetwork\2013\figures\foodweblittlerocklake1.png"/>
          <p:cNvPicPr>
            <a:picLocks noChangeAspect="1"/>
          </p:cNvPicPr>
          <p:nvPr/>
        </p:nvPicPr>
        <p:blipFill>
          <a:blip r:embed="rId3"/>
          <a:stretch>
            <a:fillRect/>
          </a:stretch>
        </p:blipFill>
        <p:spPr>
          <a:xfrm>
            <a:off x="1478915" y="847725"/>
            <a:ext cx="7837170" cy="5446395"/>
          </a:xfrm>
          <a:prstGeom prst="rect">
            <a:avLst/>
          </a:prstGeom>
          <a:noFill/>
          <a:ln w="9525">
            <a:noFill/>
          </a:ln>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E2:Acquaintanceship graphs</a:t>
            </a:r>
            <a:r>
              <a:rPr lang="zh-CN" altLang="en-US" dirty="0">
                <a:sym typeface="+mn-ea"/>
              </a:rPr>
              <a:t>（社交网络图）</a:t>
            </a:r>
            <a:endParaRPr lang="en-US" altLang="zh-CN"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2" name="Picture 2"/>
          <p:cNvPicPr>
            <a:picLocks noChangeAspect="1"/>
          </p:cNvPicPr>
          <p:nvPr/>
        </p:nvPicPr>
        <p:blipFill>
          <a:blip r:embed="rId3"/>
          <a:stretch>
            <a:fillRect/>
          </a:stretch>
        </p:blipFill>
        <p:spPr>
          <a:xfrm>
            <a:off x="1414463" y="1920240"/>
            <a:ext cx="8353425" cy="4818063"/>
          </a:xfrm>
          <a:prstGeom prst="rect">
            <a:avLst/>
          </a:prstGeom>
          <a:noFill/>
          <a:ln w="9525">
            <a:noFill/>
          </a:ln>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Influence Graph</a:t>
            </a:r>
            <a:endParaRPr lang="en-US" altLang="zh-CN"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58372" name="Picture 3"/>
          <p:cNvPicPr>
            <a:picLocks noChangeAspect="1"/>
          </p:cNvPicPr>
          <p:nvPr/>
        </p:nvPicPr>
        <p:blipFill>
          <a:blip r:embed="rId3"/>
          <a:stretch>
            <a:fillRect/>
          </a:stretch>
        </p:blipFill>
        <p:spPr>
          <a:xfrm>
            <a:off x="2221230" y="1684020"/>
            <a:ext cx="7211695" cy="4959350"/>
          </a:xfrm>
          <a:prstGeom prst="rect">
            <a:avLst/>
          </a:prstGeom>
          <a:noFill/>
          <a:ln w="9525">
            <a:noFill/>
          </a:ln>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60419" name="Picture 2" descr="http://www.coppelia.io/wp-content/uploads/2015/08/philprettyv4.png"/>
          <p:cNvPicPr>
            <a:picLocks noGrp="1" noChangeAspect="1"/>
          </p:cNvPicPr>
          <p:nvPr/>
        </p:nvPicPr>
        <p:blipFill>
          <a:blip r:embed="rId3"/>
          <a:srcRect/>
          <a:stretch>
            <a:fillRect/>
          </a:stretch>
        </p:blipFill>
        <p:spPr>
          <a:xfrm>
            <a:off x="2538730" y="688975"/>
            <a:ext cx="6327140" cy="6327140"/>
          </a:xfrm>
          <a:prstGeom prst="rect">
            <a:avLst/>
          </a:prstGeom>
          <a:noFill/>
          <a:ln w="9525">
            <a:noFill/>
          </a:ln>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62468" name="Picture 2"/>
          <p:cNvPicPr>
            <a:picLocks noChangeAspect="1"/>
          </p:cNvPicPr>
          <p:nvPr/>
        </p:nvPicPr>
        <p:blipFill>
          <a:blip r:embed="rId3"/>
          <a:stretch>
            <a:fillRect/>
          </a:stretch>
        </p:blipFill>
        <p:spPr>
          <a:xfrm>
            <a:off x="1496695" y="970280"/>
            <a:ext cx="6826885" cy="5459095"/>
          </a:xfrm>
          <a:prstGeom prst="rect">
            <a:avLst/>
          </a:prstGeom>
          <a:noFill/>
          <a:ln w="9525">
            <a:noFill/>
          </a:ln>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63492" name="Picture 2" descr="http://blogs-images.forbes.com/calebmelby/files/2012/03/bacon2bacon.jpg"/>
          <p:cNvPicPr>
            <a:picLocks noChangeAspect="1"/>
          </p:cNvPicPr>
          <p:nvPr/>
        </p:nvPicPr>
        <p:blipFill>
          <a:blip r:embed="rId3"/>
          <a:stretch>
            <a:fillRect/>
          </a:stretch>
        </p:blipFill>
        <p:spPr>
          <a:xfrm>
            <a:off x="1104265" y="688975"/>
            <a:ext cx="8183245" cy="6066155"/>
          </a:xfrm>
          <a:prstGeom prst="rect">
            <a:avLst/>
          </a:prstGeom>
          <a:noFill/>
          <a:ln w="9525">
            <a:noFill/>
          </a:ln>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66565" name="Picture 4" descr="http://www.liacs.nl/~ftakes/images/liacsgraph.png"/>
          <p:cNvPicPr>
            <a:picLocks noChangeAspect="1"/>
          </p:cNvPicPr>
          <p:nvPr/>
        </p:nvPicPr>
        <p:blipFill>
          <a:blip r:embed="rId3"/>
          <a:stretch>
            <a:fillRect/>
          </a:stretch>
        </p:blipFill>
        <p:spPr>
          <a:xfrm>
            <a:off x="1651635" y="751205"/>
            <a:ext cx="6809105" cy="6005195"/>
          </a:xfrm>
          <a:prstGeom prst="rect">
            <a:avLst/>
          </a:prstGeom>
          <a:noFill/>
          <a:ln w="9525">
            <a:noFill/>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sz="2800" dirty="0"/>
              <a:t>A graph G = (V, E) consists of V, a nonempty set of vertices (or nodes) and E, a set of </a:t>
            </a:r>
            <a:r>
              <a:rPr sz="2800" dirty="0" err="1"/>
              <a:t>edges.Each</a:t>
            </a:r>
            <a:r>
              <a:rPr sz="2800" dirty="0"/>
              <a:t> edge has either one or two vertices associated with it, called its endpoints. An edge is</a:t>
            </a:r>
            <a:r>
              <a:rPr lang="en-US" sz="2800" dirty="0"/>
              <a:t> </a:t>
            </a:r>
            <a:r>
              <a:rPr sz="2800" dirty="0"/>
              <a:t>said to connect its endpoints</a:t>
            </a:r>
            <a:endParaRPr lang="en-US" sz="2800" dirty="0"/>
          </a:p>
          <a:p>
            <a:pPr>
              <a:lnSpc>
                <a:spcPct val="150000"/>
              </a:lnSpc>
            </a:pPr>
            <a:r>
              <a:rPr lang="en-US" altLang="zh-CN" sz="2800" dirty="0">
                <a:solidFill>
                  <a:srgbClr val="FF0000"/>
                </a:solidFill>
              </a:rPr>
              <a:t>infinite graph(</a:t>
            </a:r>
            <a:r>
              <a:rPr lang="zh-CN" altLang="en-US" sz="2800" dirty="0">
                <a:solidFill>
                  <a:srgbClr val="FF0000"/>
                </a:solidFill>
              </a:rPr>
              <a:t>无限图</a:t>
            </a:r>
            <a:r>
              <a:rPr lang="en-US" altLang="zh-CN" sz="2800" dirty="0">
                <a:solidFill>
                  <a:srgbClr val="FF0000"/>
                </a:solidFill>
              </a:rPr>
              <a:t>)</a:t>
            </a:r>
          </a:p>
          <a:p>
            <a:pPr>
              <a:lnSpc>
                <a:spcPct val="150000"/>
              </a:lnSpc>
            </a:pPr>
            <a:r>
              <a:rPr lang="en-US" altLang="zh-CN" sz="2800" dirty="0">
                <a:solidFill>
                  <a:srgbClr val="FF0000"/>
                </a:solidFill>
              </a:rPr>
              <a:t>finite graph(</a:t>
            </a:r>
            <a:r>
              <a:rPr lang="zh-CN" altLang="en-US" sz="2800" dirty="0">
                <a:solidFill>
                  <a:srgbClr val="FF0000"/>
                </a:solidFill>
              </a:rPr>
              <a:t>有限图</a:t>
            </a:r>
            <a:r>
              <a:rPr lang="en-US" altLang="zh-CN" sz="2800" dirty="0">
                <a:solidFill>
                  <a:srgbClr val="FF0000"/>
                </a:solidFill>
              </a:rPr>
              <a:t>)</a:t>
            </a:r>
            <a:r>
              <a:rPr lang="en-US" altLang="zh-CN" sz="2800" dirty="0"/>
              <a:t>.</a:t>
            </a:r>
            <a:endParaRPr sz="2800" dirty="0"/>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Definition 1</a:t>
            </a:r>
            <a:endParaRPr lang="zh-CN" altLang="en-US" sz="4000" b="1" dirty="0"/>
          </a:p>
        </p:txBody>
      </p:sp>
      <p:sp>
        <p:nvSpPr>
          <p:cNvPr id="7" name="文本框 6"/>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t>10.1 Graphs and Graph Models</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E7:Call Graphs</a:t>
            </a:r>
            <a:endParaRPr lang="en-US" altLang="zh-CN"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69636" name="Picture 2" descr="E:\201308\course\complexnetwork\2013\figures\graphminingatt.png"/>
          <p:cNvPicPr>
            <a:picLocks noChangeAspect="1"/>
          </p:cNvPicPr>
          <p:nvPr/>
        </p:nvPicPr>
        <p:blipFill>
          <a:blip r:embed="rId3"/>
          <a:stretch>
            <a:fillRect/>
          </a:stretch>
        </p:blipFill>
        <p:spPr>
          <a:xfrm>
            <a:off x="1651635" y="1579245"/>
            <a:ext cx="7798435" cy="5092065"/>
          </a:xfrm>
          <a:prstGeom prst="rect">
            <a:avLst/>
          </a:prstGeom>
          <a:noFill/>
          <a:ln w="9525">
            <a:noFill/>
          </a:ln>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70660" name="Picture 2"/>
          <p:cNvPicPr>
            <a:picLocks noChangeAspect="1"/>
          </p:cNvPicPr>
          <p:nvPr/>
        </p:nvPicPr>
        <p:blipFill>
          <a:blip r:embed="rId3"/>
          <a:stretch>
            <a:fillRect/>
          </a:stretch>
        </p:blipFill>
        <p:spPr>
          <a:xfrm>
            <a:off x="1441450" y="688975"/>
            <a:ext cx="8241665" cy="6075680"/>
          </a:xfrm>
          <a:prstGeom prst="rect">
            <a:avLst/>
          </a:prstGeom>
          <a:noFill/>
          <a:ln w="9525">
            <a:noFill/>
          </a:ln>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Precedence graph of statement execution</a:t>
            </a:r>
            <a:endParaRPr lang="en-US" altLang="zh-CN"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72708" name="Picture 2"/>
          <p:cNvPicPr>
            <a:picLocks noChangeAspect="1"/>
          </p:cNvPicPr>
          <p:nvPr/>
        </p:nvPicPr>
        <p:blipFill>
          <a:blip r:embed="rId3"/>
          <a:stretch>
            <a:fillRect/>
          </a:stretch>
        </p:blipFill>
        <p:spPr>
          <a:xfrm>
            <a:off x="2630170" y="1654810"/>
            <a:ext cx="5385435" cy="5025390"/>
          </a:xfrm>
          <a:prstGeom prst="rect">
            <a:avLst/>
          </a:prstGeom>
          <a:noFill/>
          <a:ln w="9525">
            <a:noFill/>
          </a:ln>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Roadmaps</a:t>
            </a:r>
            <a:endParaRPr lang="en-US" altLang="zh-CN"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73732" name="Picture 3" descr="http://research.microsoft.com/en-us/people/yuzheng/beijing_5ring.jpg"/>
          <p:cNvPicPr>
            <a:picLocks noChangeAspect="1"/>
          </p:cNvPicPr>
          <p:nvPr/>
        </p:nvPicPr>
        <p:blipFill>
          <a:blip r:embed="rId3"/>
          <a:stretch>
            <a:fillRect/>
          </a:stretch>
        </p:blipFill>
        <p:spPr>
          <a:xfrm>
            <a:off x="5989638" y="1649095"/>
            <a:ext cx="4324350" cy="3667125"/>
          </a:xfrm>
          <a:prstGeom prst="rect">
            <a:avLst/>
          </a:prstGeom>
          <a:noFill/>
          <a:ln w="9525">
            <a:noFill/>
          </a:ln>
        </p:spPr>
      </p:pic>
      <p:pic>
        <p:nvPicPr>
          <p:cNvPr id="73733" name="Picture 2" descr="http://research.microsoft.com/en-us/people/yuzheng/beijing_overview.jpg"/>
          <p:cNvPicPr>
            <a:picLocks noChangeAspect="1"/>
          </p:cNvPicPr>
          <p:nvPr/>
        </p:nvPicPr>
        <p:blipFill>
          <a:blip r:embed="rId4"/>
          <a:stretch>
            <a:fillRect/>
          </a:stretch>
        </p:blipFill>
        <p:spPr>
          <a:xfrm>
            <a:off x="1187450" y="1628458"/>
            <a:ext cx="4772025" cy="3676650"/>
          </a:xfrm>
          <a:prstGeom prst="rect">
            <a:avLst/>
          </a:prstGeom>
          <a:noFill/>
          <a:ln w="9525">
            <a:noFill/>
          </a:ln>
        </p:spPr>
      </p:pic>
      <p:sp>
        <p:nvSpPr>
          <p:cNvPr id="73734" name="矩形 3"/>
          <p:cNvSpPr/>
          <p:nvPr/>
        </p:nvSpPr>
        <p:spPr>
          <a:xfrm>
            <a:off x="1380490" y="5381625"/>
            <a:ext cx="9113838" cy="1476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r>
              <a:rPr lang="en-US" altLang="zh-CN" sz="1800" dirty="0"/>
              <a:t>This is a GPS trajectory dataset collected in (Microsoft Research Asia) </a:t>
            </a:r>
            <a:r>
              <a:rPr lang="en-US" altLang="zh-CN" sz="1800" dirty="0">
                <a:hlinkClick r:id="rId5" action="ppaction://hlinkfile"/>
              </a:rPr>
              <a:t>GeoLife</a:t>
            </a:r>
            <a:r>
              <a:rPr lang="en-US" altLang="zh-CN" sz="1800" dirty="0"/>
              <a:t> project by 182 users in a period of over two years (from April 2007 to August 2012). This trajectory dataset can be used in many research fields, such as mobility pattern mining, user activity recognition, location-based social networks, location privacy, and location recommendation. The following heat maps visualize its distribution in Beijing.</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77827" name="内容占位符 3"/>
          <p:cNvPicPr>
            <a:picLocks noGrp="1" noChangeAspect="1"/>
          </p:cNvPicPr>
          <p:nvPr/>
        </p:nvPicPr>
        <p:blipFill>
          <a:blip r:embed="rId3"/>
          <a:srcRect/>
          <a:stretch>
            <a:fillRect/>
          </a:stretch>
        </p:blipFill>
        <p:spPr>
          <a:xfrm>
            <a:off x="1261745" y="807720"/>
            <a:ext cx="8498840" cy="5861050"/>
          </a:xfrm>
          <a:prstGeom prst="rect">
            <a:avLst/>
          </a:prstGeom>
          <a:noFill/>
          <a:ln w="9525">
            <a:noFill/>
          </a:ln>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10.2.1 Introduction </a:t>
            </a:r>
            <a:endParaRPr lang="en-US" altLang="zh-CN" sz="3200" dirty="0"/>
          </a:p>
        </p:txBody>
      </p:sp>
      <p:sp>
        <p:nvSpPr>
          <p:cNvPr id="6" name="Rectangle 3"/>
          <p:cNvSpPr txBox="1">
            <a:spLocks noChangeArrowheads="1"/>
          </p:cNvSpPr>
          <p:nvPr/>
        </p:nvSpPr>
        <p:spPr bwMode="auto">
          <a:xfrm>
            <a:off x="210046" y="788112"/>
            <a:ext cx="1211091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We introduce some of the basic vocabulary</a:t>
            </a:r>
            <a:r>
              <a:rPr lang="zh-CN" altLang="en-US" sz="2800" dirty="0"/>
              <a:t>（术语）</a:t>
            </a:r>
            <a:r>
              <a:rPr lang="en-US" altLang="zh-CN" sz="2800" dirty="0"/>
              <a:t> of graph theory in this section. </a:t>
            </a:r>
          </a:p>
          <a:p>
            <a:pPr>
              <a:lnSpc>
                <a:spcPct val="150000"/>
              </a:lnSpc>
            </a:pPr>
            <a:r>
              <a:rPr lang="en-US" altLang="zh-CN" sz="2800" dirty="0"/>
              <a:t>We will use this vocabulary later in this chapter when we solve many different types of problems. </a:t>
            </a:r>
          </a:p>
          <a:p>
            <a:pPr>
              <a:lnSpc>
                <a:spcPct val="150000"/>
              </a:lnSpc>
            </a:pPr>
            <a:r>
              <a:rPr lang="en-US" altLang="zh-CN" sz="2800" dirty="0"/>
              <a:t>One such problem involves determining whether a graph can be drawn in the plane so that no two of its edges cross.</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Two vertices u and v in an undirected graph G are called </a:t>
            </a:r>
            <a:r>
              <a:rPr lang="en-US" altLang="zh-CN" sz="2800" dirty="0">
                <a:solidFill>
                  <a:srgbClr val="FF0000"/>
                </a:solidFill>
              </a:rPr>
              <a:t>adjacent(</a:t>
            </a:r>
            <a:r>
              <a:rPr lang="zh-CN" altLang="en-US" sz="2800" dirty="0">
                <a:solidFill>
                  <a:srgbClr val="FF0000"/>
                </a:solidFill>
              </a:rPr>
              <a:t>相邻</a:t>
            </a:r>
            <a:r>
              <a:rPr lang="en-US" altLang="zh-CN" sz="2800" dirty="0">
                <a:solidFill>
                  <a:srgbClr val="FF0000"/>
                </a:solidFill>
              </a:rPr>
              <a:t>)</a:t>
            </a:r>
            <a:r>
              <a:rPr lang="en-US" altLang="zh-CN" sz="2800" dirty="0"/>
              <a:t> (or neighbors) in G if u and v are </a:t>
            </a:r>
            <a:r>
              <a:rPr lang="en-US" altLang="zh-CN" sz="2800" dirty="0">
                <a:solidFill>
                  <a:srgbClr val="FF0000"/>
                </a:solidFill>
              </a:rPr>
              <a:t>endpoints(</a:t>
            </a:r>
            <a:r>
              <a:rPr lang="zh-CN" altLang="en-US" sz="2800" dirty="0">
                <a:solidFill>
                  <a:srgbClr val="FF0000"/>
                </a:solidFill>
              </a:rPr>
              <a:t>端点</a:t>
            </a:r>
            <a:r>
              <a:rPr lang="en-US" altLang="zh-CN" sz="2800" dirty="0">
                <a:solidFill>
                  <a:srgbClr val="FF0000"/>
                </a:solidFill>
              </a:rPr>
              <a:t>)</a:t>
            </a:r>
            <a:r>
              <a:rPr lang="en-US" altLang="zh-CN" sz="2800" dirty="0"/>
              <a:t> of an edge e of G. Such an edge e is called </a:t>
            </a:r>
            <a:r>
              <a:rPr lang="en-US" altLang="zh-CN" sz="2800" dirty="0">
                <a:solidFill>
                  <a:srgbClr val="FF0000"/>
                </a:solidFill>
              </a:rPr>
              <a:t>incident(</a:t>
            </a:r>
            <a:r>
              <a:rPr lang="zh-CN" altLang="en-US" sz="2800" dirty="0">
                <a:solidFill>
                  <a:srgbClr val="FF0000"/>
                </a:solidFill>
              </a:rPr>
              <a:t>关联</a:t>
            </a:r>
            <a:r>
              <a:rPr lang="en-US" altLang="zh-CN" sz="2800" dirty="0">
                <a:solidFill>
                  <a:srgbClr val="FF0000"/>
                </a:solidFill>
              </a:rPr>
              <a:t>)</a:t>
            </a:r>
            <a:r>
              <a:rPr lang="en-US" altLang="zh-CN" sz="2800" dirty="0"/>
              <a:t> with the vertices u</a:t>
            </a:r>
            <a:r>
              <a:rPr lang="zh-CN" altLang="en-US" sz="2800" dirty="0"/>
              <a:t> </a:t>
            </a:r>
            <a:r>
              <a:rPr lang="en-US" altLang="zh-CN" sz="2800" dirty="0"/>
              <a:t>and v and e is said to</a:t>
            </a:r>
            <a:r>
              <a:rPr lang="en-US" altLang="zh-CN" sz="2800" dirty="0">
                <a:solidFill>
                  <a:srgbClr val="FF0000"/>
                </a:solidFill>
              </a:rPr>
              <a:t> connect(</a:t>
            </a:r>
            <a:r>
              <a:rPr lang="zh-CN" altLang="en-US" sz="2800" dirty="0">
                <a:solidFill>
                  <a:srgbClr val="FF0000"/>
                </a:solidFill>
              </a:rPr>
              <a:t>连接</a:t>
            </a:r>
            <a:r>
              <a:rPr lang="en-US" altLang="zh-CN" sz="2800" dirty="0">
                <a:solidFill>
                  <a:srgbClr val="FF0000"/>
                </a:solidFill>
              </a:rPr>
              <a:t>) </a:t>
            </a:r>
            <a:r>
              <a:rPr lang="en-US" altLang="zh-CN" sz="2800" dirty="0"/>
              <a:t>u and v.</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Definition 1</a:t>
            </a:r>
            <a:endParaRPr lang="zh-CN" altLang="en-US" sz="4000" b="1"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668276"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The set of all neighbors of a vertex v of G = (V, E), denoted by N(v), is called the neighborhood of v. If A is a subset of V, we denote by N(A) the set of all vertices in G that are adjacent to at least one vertex in A. So, N(A) = ⋃</a:t>
            </a:r>
            <a:r>
              <a:rPr lang="en-US" altLang="zh-CN" sz="2800" baseline="-25000" dirty="0" err="1"/>
              <a:t>v∈A</a:t>
            </a:r>
            <a:r>
              <a:rPr lang="en-US" altLang="zh-CN" sz="2800" dirty="0" err="1"/>
              <a:t>N</a:t>
            </a:r>
            <a:r>
              <a:rPr lang="en-US" altLang="zh-CN" sz="2800" dirty="0"/>
              <a:t>(v).</a:t>
            </a:r>
          </a:p>
          <a:p>
            <a:pPr>
              <a:lnSpc>
                <a:spcPct val="150000"/>
              </a:lnSpc>
            </a:pPr>
            <a:r>
              <a:rPr lang="zh-CN" altLang="en-US" sz="2000" dirty="0"/>
              <a:t>最短路径</a:t>
            </a:r>
            <a:endParaRPr lang="en-US" altLang="zh-CN" sz="2000" dirty="0"/>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Definition 2</a:t>
            </a:r>
            <a:endParaRPr lang="zh-CN" altLang="en-US" sz="4000" b="1"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668276"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The degree of a vertex in an undirected graph is the number of edges incident with it, except that a </a:t>
            </a:r>
            <a:r>
              <a:rPr lang="en-US" altLang="zh-CN" sz="2800">
                <a:solidFill>
                  <a:srgbClr val="FF0000"/>
                </a:solidFill>
              </a:rPr>
              <a:t>loop(</a:t>
            </a:r>
            <a:r>
              <a:rPr lang="zh-CN" altLang="en-US" sz="2800">
                <a:solidFill>
                  <a:srgbClr val="FF0000"/>
                </a:solidFill>
              </a:rPr>
              <a:t>环</a:t>
            </a:r>
            <a:r>
              <a:rPr lang="en-US" altLang="zh-CN" sz="2800">
                <a:solidFill>
                  <a:srgbClr val="FF0000"/>
                </a:solidFill>
              </a:rPr>
              <a:t>)</a:t>
            </a:r>
            <a:r>
              <a:rPr lang="en-US" altLang="zh-CN" sz="2800"/>
              <a:t> at a vertex contributes twice to the degree of that vertex. The </a:t>
            </a:r>
            <a:r>
              <a:rPr lang="en-US" altLang="zh-CN" sz="2800">
                <a:solidFill>
                  <a:srgbClr val="FF0000"/>
                </a:solidFill>
              </a:rPr>
              <a:t>degree(</a:t>
            </a:r>
            <a:r>
              <a:rPr lang="zh-CN" altLang="en-US" sz="2800">
                <a:solidFill>
                  <a:srgbClr val="FF0000"/>
                </a:solidFill>
              </a:rPr>
              <a:t>度</a:t>
            </a:r>
            <a:r>
              <a:rPr lang="en-US" altLang="zh-CN" sz="2800">
                <a:solidFill>
                  <a:srgbClr val="FF0000"/>
                </a:solidFill>
              </a:rPr>
              <a:t>)</a:t>
            </a:r>
            <a:r>
              <a:rPr lang="en-US" altLang="zh-CN" sz="2800"/>
              <a:t> of the vertex v is denoted by deg(v).</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Definition 3</a:t>
            </a:r>
            <a:endParaRPr lang="zh-CN" altLang="en-US" sz="4000" b="1"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98195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A vertex of degree zero is called </a:t>
            </a:r>
            <a:r>
              <a:rPr lang="en-US" altLang="zh-CN" sz="2800" dirty="0">
                <a:solidFill>
                  <a:srgbClr val="FF0000"/>
                </a:solidFill>
              </a:rPr>
              <a:t>isolated(</a:t>
            </a:r>
            <a:r>
              <a:rPr lang="zh-CN" altLang="en-US" sz="2800" dirty="0">
                <a:solidFill>
                  <a:srgbClr val="FF0000"/>
                </a:solidFill>
              </a:rPr>
              <a:t>孤立顶点</a:t>
            </a:r>
            <a:r>
              <a:rPr lang="en-US" altLang="zh-CN" sz="2800" dirty="0">
                <a:solidFill>
                  <a:srgbClr val="FF0000"/>
                </a:solidFill>
              </a:rPr>
              <a:t>)</a:t>
            </a:r>
            <a:r>
              <a:rPr lang="en-US" altLang="zh-CN" sz="2800" dirty="0"/>
              <a:t>. It follows that an isolated vertex is not adjacent to any vertex. Vertex g in graph G in Example 1 is isolated. </a:t>
            </a:r>
          </a:p>
          <a:p>
            <a:pPr>
              <a:lnSpc>
                <a:spcPct val="150000"/>
              </a:lnSpc>
            </a:pPr>
            <a:r>
              <a:rPr lang="en-US" altLang="zh-CN" sz="2800" dirty="0"/>
              <a:t>A vertex is </a:t>
            </a:r>
            <a:r>
              <a:rPr lang="en-US" altLang="zh-CN" sz="2800" dirty="0">
                <a:solidFill>
                  <a:srgbClr val="FF0000"/>
                </a:solidFill>
              </a:rPr>
              <a:t>pendant(</a:t>
            </a:r>
            <a:r>
              <a:rPr lang="zh-CN" altLang="en-US" sz="2800" dirty="0">
                <a:solidFill>
                  <a:srgbClr val="FF0000"/>
                </a:solidFill>
              </a:rPr>
              <a:t>悬挂的</a:t>
            </a:r>
            <a:r>
              <a:rPr lang="en-US" altLang="zh-CN" sz="2800" dirty="0">
                <a:solidFill>
                  <a:srgbClr val="FF0000"/>
                </a:solidFill>
              </a:rPr>
              <a:t>)</a:t>
            </a:r>
            <a:r>
              <a:rPr lang="en-US" altLang="zh-CN" sz="2800" dirty="0"/>
              <a:t> if and only if it has degree one. Consequently, a pendant vertex is adjacent to exactly one other vertex. Vertex d in graph G in Example 1 is pendant.</a:t>
            </a:r>
            <a:endParaRPr lang="zh-CN" altLang="en-US" sz="2800" dirty="0"/>
          </a:p>
        </p:txBody>
      </p:sp>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10.1 Graphs and Graph Models</a:t>
            </a:r>
            <a:endParaRPr lang="en-US" altLang="zh-CN" sz="3200" dirty="0"/>
          </a:p>
        </p:txBody>
      </p:sp>
      <p:sp>
        <p:nvSpPr>
          <p:cNvPr id="6" name="Rectangle 3"/>
          <p:cNvSpPr txBox="1">
            <a:spLocks noChangeArrowheads="1"/>
          </p:cNvSpPr>
          <p:nvPr/>
        </p:nvSpPr>
        <p:spPr bwMode="auto">
          <a:xfrm>
            <a:off x="210046" y="830022"/>
            <a:ext cx="1211091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400"/>
              <a:t>Now suppose that a network is made up of data centers and communication links between computers. We can represent the location of each data center by a point and each communications link by a line segment, as shown in Figure 1.</a:t>
            </a:r>
          </a:p>
        </p:txBody>
      </p:sp>
      <p:pic>
        <p:nvPicPr>
          <p:cNvPr id="3" name="图片 2"/>
          <p:cNvPicPr>
            <a:picLocks noChangeAspect="1"/>
          </p:cNvPicPr>
          <p:nvPr/>
        </p:nvPicPr>
        <p:blipFill>
          <a:blip r:embed="rId3"/>
          <a:stretch>
            <a:fillRect/>
          </a:stretch>
        </p:blipFill>
        <p:spPr>
          <a:xfrm>
            <a:off x="2287270" y="3129915"/>
            <a:ext cx="7618095" cy="2820670"/>
          </a:xfrm>
          <a:prstGeom prst="rect">
            <a:avLst/>
          </a:prstGeom>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328019"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solidFill>
                  <a:srgbClr val="FF0000"/>
                </a:solidFill>
              </a:rPr>
              <a:t>THE HANDSHAKING THEOREM(</a:t>
            </a:r>
            <a:r>
              <a:rPr lang="zh-CN" altLang="en-US" sz="2800" dirty="0">
                <a:solidFill>
                  <a:srgbClr val="FF0000"/>
                </a:solidFill>
              </a:rPr>
              <a:t>握手定理</a:t>
            </a:r>
            <a:r>
              <a:rPr lang="en-US" altLang="zh-CN" sz="2800" dirty="0">
                <a:solidFill>
                  <a:srgbClr val="FF0000"/>
                </a:solidFill>
              </a:rPr>
              <a:t>) </a:t>
            </a:r>
          </a:p>
          <a:p>
            <a:pPr>
              <a:lnSpc>
                <a:spcPct val="150000"/>
              </a:lnSpc>
            </a:pPr>
            <a:r>
              <a:rPr lang="en-US" altLang="zh-CN" sz="2800" dirty="0"/>
              <a:t>Let G = (V, E) be an undirected graph with m edges. Then</a:t>
            </a:r>
          </a:p>
          <a:p>
            <a:pPr>
              <a:lnSpc>
                <a:spcPct val="150000"/>
              </a:lnSpc>
            </a:pPr>
            <a:endParaRPr lang="en-US" altLang="zh-CN" sz="2800" dirty="0"/>
          </a:p>
          <a:p>
            <a:pPr marL="0" indent="0">
              <a:lnSpc>
                <a:spcPct val="150000"/>
              </a:lnSpc>
              <a:buNone/>
            </a:pPr>
            <a:endParaRPr lang="en-US" altLang="zh-CN" sz="2800" dirty="0"/>
          </a:p>
          <a:p>
            <a:pPr>
              <a:lnSpc>
                <a:spcPct val="150000"/>
              </a:lnSpc>
            </a:pPr>
            <a:r>
              <a:rPr lang="en-US" altLang="zh-CN" sz="2800" dirty="0"/>
              <a:t>(Note that this applies even if multiple edges and loops are present.)</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Theorem 1</a:t>
            </a:r>
            <a:endParaRPr lang="zh-CN" altLang="en-US" sz="4000" b="1"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pic>
        <p:nvPicPr>
          <p:cNvPr id="3" name="图片 2"/>
          <p:cNvPicPr>
            <a:picLocks noChangeAspect="1"/>
          </p:cNvPicPr>
          <p:nvPr/>
        </p:nvPicPr>
        <p:blipFill>
          <a:blip r:embed="rId4"/>
          <a:stretch>
            <a:fillRect/>
          </a:stretch>
        </p:blipFill>
        <p:spPr>
          <a:xfrm>
            <a:off x="1094545" y="3643450"/>
            <a:ext cx="2771602" cy="1177931"/>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328019"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An undirected graph has an even number of vertices of odd</a:t>
            </a:r>
            <a:r>
              <a:rPr lang="zh-CN" altLang="en-US" sz="2800" dirty="0"/>
              <a:t>（奇数）</a:t>
            </a:r>
            <a:r>
              <a:rPr lang="en-US" altLang="zh-CN" sz="2800" dirty="0"/>
              <a:t> degree.</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Theorem 2</a:t>
            </a:r>
            <a:endParaRPr lang="zh-CN" altLang="en-US" sz="4000" b="1"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328019"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Let V</a:t>
            </a:r>
            <a:r>
              <a:rPr lang="en-US" altLang="zh-CN" sz="2800" baseline="-25000"/>
              <a:t>1</a:t>
            </a:r>
            <a:r>
              <a:rPr lang="en-US" altLang="zh-CN" sz="2800"/>
              <a:t> and V</a:t>
            </a:r>
            <a:r>
              <a:rPr lang="en-US" altLang="zh-CN" sz="2800" baseline="-25000"/>
              <a:t>2</a:t>
            </a:r>
            <a:r>
              <a:rPr lang="en-US" altLang="zh-CN" sz="2800"/>
              <a:t> be the set of vertices of even degree and the set of vertices of odd degree, respectively, in an undirected graph G = (V, E) with m edges. Then</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Proof</a:t>
            </a:r>
            <a:endParaRPr lang="zh-CN" altLang="en-US" sz="4000" b="1"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pic>
        <p:nvPicPr>
          <p:cNvPr id="3" name="图片 2"/>
          <p:cNvPicPr>
            <a:picLocks noChangeAspect="1"/>
          </p:cNvPicPr>
          <p:nvPr/>
        </p:nvPicPr>
        <p:blipFill>
          <a:blip r:embed="rId4"/>
          <a:stretch>
            <a:fillRect/>
          </a:stretch>
        </p:blipFill>
        <p:spPr>
          <a:xfrm>
            <a:off x="3149634" y="4339244"/>
            <a:ext cx="5892731" cy="1085503"/>
          </a:xfrm>
          <a:prstGeom prst="rect">
            <a:avLst/>
          </a:prstGeom>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1511027"/>
            <a:ext cx="11760281"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Because deg(v) is even for v ∈ V1, the first term in the right-hand side of the last equality is even. Furthermore, the sum of the two terms on the right-hand side of the last equality is even, because this sum is 2m. </a:t>
            </a:r>
          </a:p>
          <a:p>
            <a:pPr>
              <a:lnSpc>
                <a:spcPct val="150000"/>
              </a:lnSpc>
            </a:pPr>
            <a:r>
              <a:rPr lang="en-US" altLang="zh-CN" sz="2800"/>
              <a:t>Hence, the second term in the sum is also even. </a:t>
            </a:r>
          </a:p>
          <a:p>
            <a:pPr>
              <a:lnSpc>
                <a:spcPct val="150000"/>
              </a:lnSpc>
            </a:pPr>
            <a:r>
              <a:rPr lang="en-US" altLang="zh-CN" sz="2800"/>
              <a:t>Because all the terms in this sum are odd, there must be an even number of such terms. Thus, there are an even number of vertices of odd degree.</a:t>
            </a:r>
          </a:p>
        </p:txBody>
      </p:sp>
      <p:sp>
        <p:nvSpPr>
          <p:cNvPr id="6" name="文本框 5"/>
          <p:cNvSpPr txBox="1"/>
          <p:nvPr/>
        </p:nvSpPr>
        <p:spPr>
          <a:xfrm>
            <a:off x="3860333" y="904786"/>
            <a:ext cx="4459705" cy="707886"/>
          </a:xfrm>
          <a:prstGeom prst="rect">
            <a:avLst/>
          </a:prstGeom>
          <a:noFill/>
        </p:spPr>
        <p:txBody>
          <a:bodyPr wrap="square" rtlCol="0">
            <a:spAutoFit/>
          </a:bodyPr>
          <a:lstStyle/>
          <a:p>
            <a:pPr algn="ctr"/>
            <a:r>
              <a:rPr lang="en-US" altLang="zh-CN" sz="4000" b="1"/>
              <a:t>Proof</a:t>
            </a:r>
            <a:endParaRPr lang="zh-CN" altLang="en-US" sz="4000" b="1"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668276"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When (u, v) is an edge of the graph G with </a:t>
            </a:r>
            <a:r>
              <a:rPr lang="en-US" altLang="zh-CN" sz="2800" dirty="0">
                <a:solidFill>
                  <a:srgbClr val="FF0000"/>
                </a:solidFill>
              </a:rPr>
              <a:t>directed edges</a:t>
            </a:r>
            <a:r>
              <a:rPr lang="en-US" altLang="zh-CN" sz="2800" dirty="0"/>
              <a:t>, u is said to be adjacent to v and v is said to be adjacent from u. </a:t>
            </a:r>
          </a:p>
          <a:p>
            <a:pPr>
              <a:lnSpc>
                <a:spcPct val="150000"/>
              </a:lnSpc>
            </a:pPr>
            <a:r>
              <a:rPr lang="en-US" altLang="zh-CN" sz="2800" dirty="0"/>
              <a:t>The vertex u is called the </a:t>
            </a:r>
            <a:r>
              <a:rPr lang="en-US" altLang="zh-CN" sz="2800" dirty="0">
                <a:solidFill>
                  <a:srgbClr val="FF0000"/>
                </a:solidFill>
              </a:rPr>
              <a:t>initial vertex(</a:t>
            </a:r>
            <a:r>
              <a:rPr lang="zh-CN" altLang="en-US" sz="2800" dirty="0">
                <a:solidFill>
                  <a:srgbClr val="FF0000"/>
                </a:solidFill>
              </a:rPr>
              <a:t>起点</a:t>
            </a:r>
            <a:r>
              <a:rPr lang="en-US" altLang="zh-CN" sz="2800" dirty="0">
                <a:solidFill>
                  <a:srgbClr val="FF0000"/>
                </a:solidFill>
              </a:rPr>
              <a:t>) </a:t>
            </a:r>
            <a:r>
              <a:rPr lang="en-US" altLang="zh-CN" sz="2800" dirty="0"/>
              <a:t>of (u, v), and v is called the </a:t>
            </a:r>
            <a:r>
              <a:rPr lang="en-US" altLang="zh-CN" sz="2800" dirty="0">
                <a:solidFill>
                  <a:srgbClr val="FF0000"/>
                </a:solidFill>
              </a:rPr>
              <a:t>terminal or end vertex(</a:t>
            </a:r>
            <a:r>
              <a:rPr lang="zh-CN" altLang="en-US" sz="2800" dirty="0">
                <a:solidFill>
                  <a:srgbClr val="FF0000"/>
                </a:solidFill>
              </a:rPr>
              <a:t>终点</a:t>
            </a:r>
            <a:r>
              <a:rPr lang="en-US" altLang="zh-CN" sz="2800" dirty="0">
                <a:solidFill>
                  <a:srgbClr val="FF0000"/>
                </a:solidFill>
              </a:rPr>
              <a:t>) </a:t>
            </a:r>
            <a:r>
              <a:rPr lang="en-US" altLang="zh-CN" sz="2800" dirty="0"/>
              <a:t>of (u, v). </a:t>
            </a:r>
          </a:p>
          <a:p>
            <a:pPr>
              <a:lnSpc>
                <a:spcPct val="150000"/>
              </a:lnSpc>
            </a:pPr>
            <a:r>
              <a:rPr lang="en-US" altLang="zh-CN" sz="2800" dirty="0"/>
              <a:t>The initial vertex and terminal vertex of a loop are the same.</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Definition 4</a:t>
            </a:r>
            <a:endParaRPr lang="zh-CN" altLang="en-US" sz="4000" b="1"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668276"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In a graph with directed edges the </a:t>
            </a:r>
            <a:r>
              <a:rPr lang="en-US" altLang="zh-CN" sz="2800" dirty="0">
                <a:solidFill>
                  <a:srgbClr val="FF0000"/>
                </a:solidFill>
              </a:rPr>
              <a:t>in-degree(</a:t>
            </a:r>
            <a:r>
              <a:rPr lang="zh-CN" altLang="en-US" sz="2800" dirty="0">
                <a:solidFill>
                  <a:srgbClr val="FF0000"/>
                </a:solidFill>
              </a:rPr>
              <a:t>入度</a:t>
            </a:r>
            <a:r>
              <a:rPr lang="en-US" altLang="zh-CN" sz="2800" dirty="0">
                <a:solidFill>
                  <a:srgbClr val="FF0000"/>
                </a:solidFill>
              </a:rPr>
              <a:t>)</a:t>
            </a:r>
            <a:r>
              <a:rPr lang="en-US" altLang="zh-CN" sz="2800" dirty="0"/>
              <a:t> of a vertex v, denoted by deg−(v), is the number of edges with v as their terminal vertex. </a:t>
            </a:r>
          </a:p>
          <a:p>
            <a:pPr>
              <a:lnSpc>
                <a:spcPct val="150000"/>
              </a:lnSpc>
            </a:pPr>
            <a:r>
              <a:rPr lang="en-US" altLang="zh-CN" sz="2800" dirty="0"/>
              <a:t>The </a:t>
            </a:r>
            <a:r>
              <a:rPr lang="en-US" altLang="zh-CN" sz="2800" dirty="0">
                <a:solidFill>
                  <a:srgbClr val="FF0000"/>
                </a:solidFill>
              </a:rPr>
              <a:t>out-degree(</a:t>
            </a:r>
            <a:r>
              <a:rPr lang="zh-CN" altLang="en-US" sz="2800" dirty="0">
                <a:solidFill>
                  <a:srgbClr val="FF0000"/>
                </a:solidFill>
              </a:rPr>
              <a:t>出度</a:t>
            </a:r>
            <a:r>
              <a:rPr lang="en-US" altLang="zh-CN" sz="2800" dirty="0">
                <a:solidFill>
                  <a:srgbClr val="FF0000"/>
                </a:solidFill>
              </a:rPr>
              <a:t>)</a:t>
            </a:r>
            <a:r>
              <a:rPr lang="en-US" altLang="zh-CN" sz="2800" dirty="0"/>
              <a:t> of v, denoted by deg+(v), is the number of edges with v as their initial vertex. (Note that a loop at a vertex contributes 1 to both the in-degree and the out-degree of this vertex.)</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Definition 5</a:t>
            </a:r>
            <a:endParaRPr lang="zh-CN" altLang="en-US" sz="4000" b="1"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328019"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Let G = (V, E) be a graph with directed edges. Then</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Theorem 3</a:t>
            </a:r>
            <a:endParaRPr lang="zh-CN" altLang="en-US" sz="4000" b="1"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pic>
        <p:nvPicPr>
          <p:cNvPr id="3" name="图片 2"/>
          <p:cNvPicPr>
            <a:picLocks noChangeAspect="1"/>
          </p:cNvPicPr>
          <p:nvPr/>
        </p:nvPicPr>
        <p:blipFill>
          <a:blip r:embed="rId4"/>
          <a:stretch>
            <a:fillRect/>
          </a:stretch>
        </p:blipFill>
        <p:spPr>
          <a:xfrm>
            <a:off x="3666079" y="3778134"/>
            <a:ext cx="4859839" cy="1099963"/>
          </a:xfrm>
          <a:prstGeom prst="rect">
            <a:avLst/>
          </a:prstGeom>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98195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There are many properties of a graph with directed edges that do not depend on the direction of its edges. </a:t>
            </a:r>
          </a:p>
          <a:p>
            <a:pPr>
              <a:lnSpc>
                <a:spcPct val="150000"/>
              </a:lnSpc>
            </a:pPr>
            <a:r>
              <a:rPr lang="en-US" altLang="zh-CN" sz="2800" dirty="0"/>
              <a:t>Consequently, it is often useful to ignore these directions. </a:t>
            </a:r>
          </a:p>
          <a:p>
            <a:pPr>
              <a:lnSpc>
                <a:spcPct val="150000"/>
              </a:lnSpc>
            </a:pPr>
            <a:r>
              <a:rPr lang="en-US" altLang="zh-CN" sz="2800" dirty="0"/>
              <a:t>The undirected graph that results from ignoring directions of edges is called the </a:t>
            </a:r>
            <a:r>
              <a:rPr lang="en-US" altLang="zh-CN" sz="2800" dirty="0">
                <a:solidFill>
                  <a:srgbClr val="FF0000"/>
                </a:solidFill>
              </a:rPr>
              <a:t>underlying undirected graph(</a:t>
            </a:r>
            <a:r>
              <a:rPr lang="zh-CN" altLang="en-US" sz="2800" dirty="0">
                <a:solidFill>
                  <a:srgbClr val="FF0000"/>
                </a:solidFill>
              </a:rPr>
              <a:t>基本无向图</a:t>
            </a:r>
            <a:r>
              <a:rPr lang="en-US" altLang="zh-CN" sz="2800" dirty="0">
                <a:solidFill>
                  <a:srgbClr val="FF0000"/>
                </a:solidFill>
              </a:rPr>
              <a:t>)</a:t>
            </a:r>
            <a:r>
              <a:rPr lang="en-US" altLang="zh-CN" sz="2800" dirty="0"/>
              <a:t>. </a:t>
            </a:r>
          </a:p>
          <a:p>
            <a:pPr>
              <a:lnSpc>
                <a:spcPct val="150000"/>
              </a:lnSpc>
            </a:pPr>
            <a:r>
              <a:rPr lang="en-US" altLang="zh-CN" sz="2800" dirty="0"/>
              <a:t>A graph with directed edges and its underlying undirected graph have the same number of edges</a:t>
            </a:r>
            <a:endParaRPr lang="zh-CN" altLang="en-US" sz="2800" dirty="0"/>
          </a:p>
        </p:txBody>
      </p:sp>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98195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We will now introduce several classes of simple graphs. </a:t>
            </a:r>
          </a:p>
          <a:p>
            <a:pPr>
              <a:lnSpc>
                <a:spcPct val="150000"/>
              </a:lnSpc>
            </a:pPr>
            <a:r>
              <a:rPr lang="en-US" altLang="zh-CN" sz="2800"/>
              <a:t>These graphs are often used as examples and arise in many applications</a:t>
            </a:r>
            <a:endParaRPr lang="zh-CN" altLang="en-US" sz="2800" dirty="0"/>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10.2.3 Some Special Simple Graphs</a:t>
            </a:r>
            <a:endParaRPr lang="en-US" altLang="zh-CN" sz="3200" dirty="0"/>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Example 5:</a:t>
            </a:r>
          </a:p>
          <a:p>
            <a:pPr lvl="1">
              <a:lnSpc>
                <a:spcPct val="150000"/>
              </a:lnSpc>
              <a:buClr>
                <a:schemeClr val="tx1"/>
              </a:buClr>
              <a:buFont typeface="Wingdings" panose="05000000000000000000" pitchFamily="2" charset="2"/>
              <a:buChar char="l"/>
            </a:pPr>
            <a:r>
              <a:rPr lang="en-US" altLang="zh-CN" sz="2400" dirty="0">
                <a:solidFill>
                  <a:srgbClr val="FF0000"/>
                </a:solidFill>
              </a:rPr>
              <a:t>Complete Graphs(</a:t>
            </a:r>
            <a:r>
              <a:rPr lang="zh-CN" altLang="en-US" sz="2400" dirty="0">
                <a:solidFill>
                  <a:srgbClr val="FF0000"/>
                </a:solidFill>
              </a:rPr>
              <a:t>完全图</a:t>
            </a:r>
            <a:r>
              <a:rPr lang="en-US" altLang="zh-CN" sz="2400" dirty="0">
                <a:solidFill>
                  <a:srgbClr val="FF0000"/>
                </a:solidFill>
              </a:rPr>
              <a:t>) </a:t>
            </a:r>
          </a:p>
          <a:p>
            <a:pPr lvl="1">
              <a:lnSpc>
                <a:spcPct val="150000"/>
              </a:lnSpc>
              <a:buClr>
                <a:schemeClr val="tx1"/>
              </a:buClr>
              <a:buFont typeface="Wingdings" panose="05000000000000000000" pitchFamily="2" charset="2"/>
              <a:buChar char="l"/>
            </a:pPr>
            <a:r>
              <a:rPr lang="en-US" altLang="zh-CN" sz="2400" dirty="0"/>
              <a:t>A complete graph on n vertices, denoted by </a:t>
            </a:r>
            <a:r>
              <a:rPr lang="en-US" altLang="zh-CN" sz="2400" dirty="0" err="1"/>
              <a:t>K</a:t>
            </a:r>
            <a:r>
              <a:rPr lang="en-US" altLang="zh-CN" sz="2400" baseline="-25000" dirty="0" err="1"/>
              <a:t>n</a:t>
            </a:r>
            <a:r>
              <a:rPr lang="en-US" altLang="zh-CN" sz="2400" dirty="0"/>
              <a:t>, is a simple graph that contains exactly one edge between each pair of distinct vertices. </a:t>
            </a:r>
          </a:p>
          <a:p>
            <a:pPr lvl="1">
              <a:lnSpc>
                <a:spcPct val="150000"/>
              </a:lnSpc>
              <a:buClr>
                <a:schemeClr val="tx1"/>
              </a:buClr>
              <a:buFont typeface="Wingdings" panose="05000000000000000000" pitchFamily="2" charset="2"/>
              <a:buChar char="l"/>
            </a:pPr>
            <a:r>
              <a:rPr lang="en-US" altLang="zh-CN" sz="2400" dirty="0"/>
              <a:t>The graphs </a:t>
            </a:r>
            <a:r>
              <a:rPr lang="en-US" altLang="zh-CN" sz="2400" dirty="0" err="1"/>
              <a:t>K</a:t>
            </a:r>
            <a:r>
              <a:rPr lang="en-US" altLang="zh-CN" sz="2400" baseline="-25000" dirty="0" err="1"/>
              <a:t>n</a:t>
            </a:r>
            <a:r>
              <a:rPr lang="en-US" altLang="zh-CN" sz="2400" dirty="0"/>
              <a:t>, for n = 1, 2, 3, 4, 5, 6, are displayed in Figure 3. A simple graph for which there is at least one pair of distinct vertex not connected by an edge is called </a:t>
            </a:r>
            <a:r>
              <a:rPr lang="en-US" altLang="zh-CN" sz="2400" dirty="0">
                <a:solidFill>
                  <a:srgbClr val="FF0000"/>
                </a:solidFill>
              </a:rPr>
              <a:t>noncomplete(</a:t>
            </a:r>
            <a:r>
              <a:rPr lang="zh-CN" altLang="en-US" sz="2400" dirty="0">
                <a:solidFill>
                  <a:srgbClr val="FF0000"/>
                </a:solidFill>
              </a:rPr>
              <a:t>非完全图</a:t>
            </a:r>
            <a:r>
              <a:rPr lang="en-US" altLang="zh-CN" sz="2400" dirty="0">
                <a:solidFill>
                  <a:srgbClr val="FF0000"/>
                </a:solidFill>
              </a:rPr>
              <a:t>)</a:t>
            </a:r>
            <a:r>
              <a:rPr lang="en-US" altLang="zh-CN" sz="2400" dirty="0"/>
              <a:t>.</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10.2.3 Some Special Simple Graphs</a:t>
            </a:r>
            <a:endParaRPr lang="en-US" altLang="zh-CN" sz="32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5770" y="884555"/>
            <a:ext cx="11797030" cy="706755"/>
          </a:xfrm>
          <a:prstGeom prst="rect">
            <a:avLst/>
          </a:prstGeom>
          <a:noFill/>
        </p:spPr>
        <p:txBody>
          <a:bodyPr wrap="square" rtlCol="0">
            <a:spAutoFit/>
          </a:bodyPr>
          <a:lstStyle/>
          <a:p>
            <a:pPr algn="ctr" eaLnBrk="1" hangingPunct="1"/>
            <a:r>
              <a:rPr lang="en-US" altLang="zh-CN" sz="4000" dirty="0">
                <a:sym typeface="+mn-ea"/>
              </a:rPr>
              <a:t>Simple Graphs(</a:t>
            </a:r>
            <a:r>
              <a:rPr lang="zh-CN" altLang="en-US" sz="4000" dirty="0">
                <a:sym typeface="+mn-ea"/>
              </a:rPr>
              <a:t>简单图</a:t>
            </a:r>
            <a:r>
              <a:rPr lang="en-US" altLang="zh-CN" sz="4000" dirty="0">
                <a:sym typeface="+mn-ea"/>
              </a:rPr>
              <a:t>)</a:t>
            </a:r>
            <a:endParaRPr lang="zh-CN" altLang="en-US" sz="4000" b="1" dirty="0">
              <a:sym typeface="+mn-ea"/>
            </a:endParaRPr>
          </a:p>
        </p:txBody>
      </p:sp>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10.1 Graphs and Graph Models</a:t>
            </a:r>
            <a:endParaRPr lang="en-US" altLang="zh-CN" sz="3200" dirty="0"/>
          </a:p>
        </p:txBody>
      </p:sp>
      <p:sp>
        <p:nvSpPr>
          <p:cNvPr id="2" name="Rectangle 3"/>
          <p:cNvSpPr txBox="1">
            <a:spLocks noChangeArrowheads="1"/>
          </p:cNvSpPr>
          <p:nvPr/>
        </p:nvSpPr>
        <p:spPr bwMode="auto">
          <a:xfrm>
            <a:off x="210185" y="1892935"/>
            <a:ext cx="11981815" cy="4947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sz="2800" dirty="0">
                <a:sym typeface="+mn-ea"/>
              </a:rPr>
              <a:t>Correspond to symmetric,irreflexive binary relations </a:t>
            </a:r>
            <a:r>
              <a:rPr lang="en-US" altLang="zh-CN" sz="2800" i="1" dirty="0">
                <a:sym typeface="+mn-ea"/>
              </a:rPr>
              <a:t>R</a:t>
            </a:r>
            <a:r>
              <a:rPr lang="en-US" altLang="zh-CN" sz="2800" dirty="0">
                <a:sym typeface="+mn-ea"/>
              </a:rPr>
              <a:t>.</a:t>
            </a:r>
            <a:endParaRPr lang="en-US" altLang="zh-CN" sz="2800" dirty="0"/>
          </a:p>
          <a:p>
            <a:pPr eaLnBrk="1" hangingPunct="1"/>
            <a:r>
              <a:rPr lang="en-US" altLang="zh-CN" sz="2800" dirty="0">
                <a:sym typeface="+mn-ea"/>
              </a:rPr>
              <a:t>A </a:t>
            </a:r>
            <a:r>
              <a:rPr lang="en-US" altLang="zh-CN" sz="2800" i="1" dirty="0">
                <a:sym typeface="+mn-ea"/>
              </a:rPr>
              <a:t>simple graph</a:t>
            </a:r>
            <a:r>
              <a:rPr lang="en-US" altLang="zh-CN" sz="2800" dirty="0">
                <a:sym typeface="+mn-ea"/>
              </a:rPr>
              <a:t> </a:t>
            </a:r>
            <a:r>
              <a:rPr lang="en-US" altLang="zh-CN" sz="2800" i="1" dirty="0">
                <a:solidFill>
                  <a:srgbClr val="FF0000"/>
                </a:solidFill>
                <a:sym typeface="+mn-ea"/>
              </a:rPr>
              <a:t>G</a:t>
            </a:r>
            <a:r>
              <a:rPr lang="en-US" altLang="zh-CN" sz="2800" dirty="0">
                <a:solidFill>
                  <a:srgbClr val="FF0000"/>
                </a:solidFill>
                <a:sym typeface="+mn-ea"/>
              </a:rPr>
              <a:t>=(</a:t>
            </a:r>
            <a:r>
              <a:rPr lang="en-US" altLang="zh-CN" sz="2800" i="1" dirty="0">
                <a:solidFill>
                  <a:srgbClr val="FF0000"/>
                </a:solidFill>
                <a:sym typeface="+mn-ea"/>
              </a:rPr>
              <a:t>V</a:t>
            </a:r>
            <a:r>
              <a:rPr lang="en-US" altLang="zh-CN" sz="2800" dirty="0">
                <a:solidFill>
                  <a:srgbClr val="FF0000"/>
                </a:solidFill>
                <a:sym typeface="+mn-ea"/>
              </a:rPr>
              <a:t>,</a:t>
            </a:r>
            <a:r>
              <a:rPr lang="en-US" altLang="zh-CN" sz="2800" i="1" dirty="0">
                <a:solidFill>
                  <a:srgbClr val="FF0000"/>
                </a:solidFill>
                <a:sym typeface="+mn-ea"/>
              </a:rPr>
              <a:t>E</a:t>
            </a:r>
            <a:r>
              <a:rPr lang="en-US" altLang="zh-CN" sz="2800" dirty="0">
                <a:solidFill>
                  <a:srgbClr val="FF0000"/>
                </a:solidFill>
                <a:sym typeface="+mn-ea"/>
              </a:rPr>
              <a:t>) </a:t>
            </a:r>
            <a:r>
              <a:rPr lang="en-US" altLang="zh-CN" sz="2800" dirty="0">
                <a:sym typeface="+mn-ea"/>
              </a:rPr>
              <a:t>consists of:</a:t>
            </a:r>
            <a:endParaRPr lang="en-US" altLang="zh-CN" sz="2800" dirty="0"/>
          </a:p>
          <a:p>
            <a:pPr lvl="1" eaLnBrk="1" hangingPunct="1"/>
            <a:r>
              <a:rPr lang="en-US" altLang="zh-CN" sz="2800" dirty="0">
                <a:sym typeface="+mn-ea"/>
              </a:rPr>
              <a:t>a set </a:t>
            </a:r>
            <a:r>
              <a:rPr lang="en-US" altLang="zh-CN" sz="2800" i="1" dirty="0">
                <a:sym typeface="+mn-ea"/>
              </a:rPr>
              <a:t>V</a:t>
            </a:r>
            <a:r>
              <a:rPr lang="en-US" altLang="zh-CN" sz="2800" dirty="0">
                <a:sym typeface="+mn-ea"/>
              </a:rPr>
              <a:t> of </a:t>
            </a:r>
            <a:r>
              <a:rPr lang="en-US" altLang="zh-CN" sz="2800" i="1" dirty="0">
                <a:sym typeface="+mn-ea"/>
              </a:rPr>
              <a:t>vertices</a:t>
            </a:r>
            <a:r>
              <a:rPr lang="en-US" altLang="zh-CN" sz="2800" dirty="0">
                <a:sym typeface="+mn-ea"/>
              </a:rPr>
              <a:t> or</a:t>
            </a:r>
            <a:r>
              <a:rPr lang="en-US" altLang="zh-CN" sz="2800" i="1" dirty="0">
                <a:sym typeface="+mn-ea"/>
              </a:rPr>
              <a:t> nodes</a:t>
            </a:r>
            <a:r>
              <a:rPr lang="en-US" altLang="zh-CN" sz="2800" dirty="0">
                <a:sym typeface="+mn-ea"/>
              </a:rPr>
              <a:t> (</a:t>
            </a:r>
            <a:r>
              <a:rPr lang="en-US" altLang="zh-CN" sz="2800" i="1" dirty="0">
                <a:sym typeface="+mn-ea"/>
              </a:rPr>
              <a:t>V</a:t>
            </a:r>
            <a:r>
              <a:rPr lang="en-US" altLang="zh-CN" sz="2800" dirty="0">
                <a:sym typeface="+mn-ea"/>
              </a:rPr>
              <a:t> corresponds to the universe </a:t>
            </a:r>
          </a:p>
          <a:p>
            <a:pPr marL="457200" lvl="1" indent="0" eaLnBrk="1" hangingPunct="1">
              <a:buNone/>
            </a:pPr>
            <a:r>
              <a:rPr lang="en-US" altLang="zh-CN" sz="2800" dirty="0">
                <a:sym typeface="+mn-ea"/>
              </a:rPr>
              <a:t>    of the relation </a:t>
            </a:r>
            <a:r>
              <a:rPr lang="en-US" altLang="zh-CN" sz="2800" i="1" dirty="0">
                <a:sym typeface="+mn-ea"/>
              </a:rPr>
              <a:t>R</a:t>
            </a:r>
            <a:r>
              <a:rPr lang="en-US" altLang="zh-CN" sz="2800" dirty="0">
                <a:sym typeface="+mn-ea"/>
              </a:rPr>
              <a:t>),</a:t>
            </a:r>
            <a:endParaRPr lang="en-US" altLang="zh-CN" sz="2800" dirty="0"/>
          </a:p>
          <a:p>
            <a:pPr lvl="1" eaLnBrk="1" hangingPunct="1"/>
            <a:r>
              <a:rPr lang="en-US" altLang="zh-CN" sz="2800" dirty="0">
                <a:sym typeface="+mn-ea"/>
              </a:rPr>
              <a:t>a set </a:t>
            </a:r>
            <a:r>
              <a:rPr lang="en-US" altLang="zh-CN" sz="2800" i="1" dirty="0">
                <a:sym typeface="+mn-ea"/>
              </a:rPr>
              <a:t>E</a:t>
            </a:r>
            <a:r>
              <a:rPr lang="en-US" altLang="zh-CN" sz="2800" dirty="0">
                <a:sym typeface="+mn-ea"/>
              </a:rPr>
              <a:t> of </a:t>
            </a:r>
            <a:r>
              <a:rPr lang="en-US" altLang="zh-CN" sz="2800" i="1" dirty="0">
                <a:sym typeface="+mn-ea"/>
              </a:rPr>
              <a:t>edges</a:t>
            </a:r>
            <a:r>
              <a:rPr lang="en-US" altLang="zh-CN" sz="2800" dirty="0">
                <a:sym typeface="+mn-ea"/>
              </a:rPr>
              <a:t> / </a:t>
            </a:r>
            <a:r>
              <a:rPr lang="en-US" altLang="zh-CN" sz="2800" i="1" dirty="0">
                <a:sym typeface="+mn-ea"/>
              </a:rPr>
              <a:t>arcs</a:t>
            </a:r>
            <a:r>
              <a:rPr lang="en-US" altLang="zh-CN" sz="2800" dirty="0">
                <a:sym typeface="+mn-ea"/>
              </a:rPr>
              <a:t> / </a:t>
            </a:r>
            <a:r>
              <a:rPr lang="en-US" altLang="zh-CN" sz="2800" i="1" dirty="0">
                <a:sym typeface="+mn-ea"/>
              </a:rPr>
              <a:t>links</a:t>
            </a:r>
            <a:r>
              <a:rPr lang="en-US" altLang="zh-CN" sz="2800" dirty="0">
                <a:sym typeface="+mn-ea"/>
              </a:rPr>
              <a:t>: unordered pairs of </a:t>
            </a:r>
            <a:r>
              <a:rPr lang="en-US" altLang="zh-CN" sz="2800" dirty="0">
                <a:solidFill>
                  <a:srgbClr val="777777"/>
                </a:solidFill>
                <a:sym typeface="+mn-ea"/>
              </a:rPr>
              <a:t>[distinct]</a:t>
            </a:r>
            <a:r>
              <a:rPr lang="en-US" altLang="zh-CN" sz="2800" dirty="0">
                <a:sym typeface="+mn-ea"/>
              </a:rPr>
              <a:t> elements </a:t>
            </a:r>
            <a:r>
              <a:rPr lang="en-US" altLang="zh-CN" sz="2800" i="1" dirty="0">
                <a:solidFill>
                  <a:srgbClr val="FF0000"/>
                </a:solidFill>
                <a:sym typeface="+mn-ea"/>
              </a:rPr>
              <a:t>u</a:t>
            </a:r>
            <a:r>
              <a:rPr lang="en-US" altLang="zh-CN" sz="2800" dirty="0">
                <a:solidFill>
                  <a:srgbClr val="FF0000"/>
                </a:solidFill>
                <a:sym typeface="+mn-ea"/>
              </a:rPr>
              <a:t>,</a:t>
            </a:r>
            <a:r>
              <a:rPr lang="en-US" altLang="zh-CN" sz="2800" i="1" dirty="0">
                <a:solidFill>
                  <a:srgbClr val="FF0000"/>
                </a:solidFill>
                <a:sym typeface="+mn-ea"/>
              </a:rPr>
              <a:t>v</a:t>
            </a:r>
            <a:r>
              <a:rPr lang="en-US" altLang="zh-CN" sz="2800" dirty="0">
                <a:solidFill>
                  <a:srgbClr val="FF0000"/>
                </a:solidFill>
                <a:sym typeface="+mn-ea"/>
              </a:rPr>
              <a:t> </a:t>
            </a:r>
            <a:r>
              <a:rPr lang="en-US" altLang="zh-CN" sz="2800" dirty="0">
                <a:solidFill>
                  <a:srgbClr val="FF0000"/>
                </a:solidFill>
                <a:sym typeface="Symbol" panose="05050102010706020507" pitchFamily="18" charset="2"/>
              </a:rPr>
              <a:t></a:t>
            </a:r>
            <a:r>
              <a:rPr lang="en-US" altLang="zh-CN" sz="2800" dirty="0">
                <a:solidFill>
                  <a:srgbClr val="FF0000"/>
                </a:solidFill>
                <a:sym typeface="+mn-ea"/>
              </a:rPr>
              <a:t> </a:t>
            </a:r>
            <a:r>
              <a:rPr lang="en-US" altLang="zh-CN" sz="2800" i="1" dirty="0">
                <a:solidFill>
                  <a:srgbClr val="FF0000"/>
                </a:solidFill>
                <a:sym typeface="+mn-ea"/>
              </a:rPr>
              <a:t>V</a:t>
            </a:r>
            <a:r>
              <a:rPr lang="en-US" altLang="zh-CN" sz="2800" dirty="0">
                <a:sym typeface="+mn-ea"/>
              </a:rPr>
              <a:t>, such that </a:t>
            </a:r>
            <a:r>
              <a:rPr lang="en-US" altLang="zh-CN" sz="2800" i="1" dirty="0">
                <a:solidFill>
                  <a:srgbClr val="FF0000"/>
                </a:solidFill>
                <a:sym typeface="+mn-ea"/>
              </a:rPr>
              <a:t>uRv</a:t>
            </a:r>
            <a:r>
              <a:rPr lang="en-US" altLang="zh-CN" sz="2800" dirty="0">
                <a:sym typeface="+mn-ea"/>
              </a:rPr>
              <a:t>.</a:t>
            </a:r>
            <a:endParaRPr lang="en-US" altLang="zh-CN" sz="2800" dirty="0">
              <a:latin typeface="+mj-lt"/>
            </a:endParaRPr>
          </a:p>
        </p:txBody>
      </p:sp>
      <p:sp>
        <p:nvSpPr>
          <p:cNvPr id="4" name="Rectangle 4"/>
          <p:cNvSpPr/>
          <p:nvPr/>
        </p:nvSpPr>
        <p:spPr>
          <a:xfrm>
            <a:off x="9327833" y="4653280"/>
            <a:ext cx="2209800" cy="1143000"/>
          </a:xfrm>
          <a:prstGeom prst="rect">
            <a:avLst/>
          </a:prstGeom>
          <a:solidFill>
            <a:schemeClr val="bg1"/>
          </a:solidFill>
          <a:ln w="63500" cap="flat" cmpd="sng">
            <a:solidFill>
              <a:schemeClr val="accent2"/>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9" name="Oval 5"/>
          <p:cNvSpPr/>
          <p:nvPr/>
        </p:nvSpPr>
        <p:spPr>
          <a:xfrm>
            <a:off x="9556433" y="4881880"/>
            <a:ext cx="152400" cy="152400"/>
          </a:xfrm>
          <a:prstGeom prst="ellipse">
            <a:avLst/>
          </a:prstGeom>
          <a:solidFill>
            <a:srgbClr val="969696"/>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0" name="Oval 6"/>
          <p:cNvSpPr/>
          <p:nvPr/>
        </p:nvSpPr>
        <p:spPr>
          <a:xfrm>
            <a:off x="9556433" y="5491480"/>
            <a:ext cx="152400" cy="152400"/>
          </a:xfrm>
          <a:prstGeom prst="ellipse">
            <a:avLst/>
          </a:prstGeom>
          <a:solidFill>
            <a:srgbClr val="969696"/>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1" name="Oval 7"/>
          <p:cNvSpPr/>
          <p:nvPr/>
        </p:nvSpPr>
        <p:spPr>
          <a:xfrm>
            <a:off x="10242233" y="5491480"/>
            <a:ext cx="152400" cy="152400"/>
          </a:xfrm>
          <a:prstGeom prst="ellipse">
            <a:avLst/>
          </a:prstGeom>
          <a:solidFill>
            <a:srgbClr val="969696"/>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2" name="Oval 8"/>
          <p:cNvSpPr/>
          <p:nvPr/>
        </p:nvSpPr>
        <p:spPr>
          <a:xfrm>
            <a:off x="10470833" y="4958080"/>
            <a:ext cx="152400" cy="152400"/>
          </a:xfrm>
          <a:prstGeom prst="ellipse">
            <a:avLst/>
          </a:prstGeom>
          <a:solidFill>
            <a:srgbClr val="969696"/>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3" name="Oval 9"/>
          <p:cNvSpPr/>
          <p:nvPr/>
        </p:nvSpPr>
        <p:spPr>
          <a:xfrm>
            <a:off x="11004233" y="5415280"/>
            <a:ext cx="152400" cy="152400"/>
          </a:xfrm>
          <a:prstGeom prst="ellipse">
            <a:avLst/>
          </a:prstGeom>
          <a:solidFill>
            <a:srgbClr val="969696"/>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4" name="Oval 10"/>
          <p:cNvSpPr/>
          <p:nvPr/>
        </p:nvSpPr>
        <p:spPr>
          <a:xfrm>
            <a:off x="11080433" y="4805680"/>
            <a:ext cx="152400" cy="152400"/>
          </a:xfrm>
          <a:prstGeom prst="ellipse">
            <a:avLst/>
          </a:prstGeom>
          <a:solidFill>
            <a:srgbClr val="969696"/>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5" name="Oval 11"/>
          <p:cNvSpPr/>
          <p:nvPr/>
        </p:nvSpPr>
        <p:spPr>
          <a:xfrm>
            <a:off x="9937433" y="5110480"/>
            <a:ext cx="152400" cy="152400"/>
          </a:xfrm>
          <a:prstGeom prst="ellipse">
            <a:avLst/>
          </a:prstGeom>
          <a:solidFill>
            <a:srgbClr val="969696"/>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6" name="Oval 12"/>
          <p:cNvSpPr/>
          <p:nvPr/>
        </p:nvSpPr>
        <p:spPr>
          <a:xfrm>
            <a:off x="10699433" y="5186680"/>
            <a:ext cx="152400" cy="152400"/>
          </a:xfrm>
          <a:prstGeom prst="ellipse">
            <a:avLst/>
          </a:prstGeom>
          <a:solidFill>
            <a:srgbClr val="969696"/>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7" name="Oval 13"/>
          <p:cNvSpPr/>
          <p:nvPr/>
        </p:nvSpPr>
        <p:spPr>
          <a:xfrm>
            <a:off x="10623233" y="5491480"/>
            <a:ext cx="152400" cy="152400"/>
          </a:xfrm>
          <a:prstGeom prst="ellipse">
            <a:avLst/>
          </a:prstGeom>
          <a:solidFill>
            <a:srgbClr val="969696"/>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8" name="Oval 14"/>
          <p:cNvSpPr/>
          <p:nvPr/>
        </p:nvSpPr>
        <p:spPr>
          <a:xfrm>
            <a:off x="11232833" y="5110480"/>
            <a:ext cx="152400" cy="152400"/>
          </a:xfrm>
          <a:prstGeom prst="ellipse">
            <a:avLst/>
          </a:prstGeom>
          <a:solidFill>
            <a:srgbClr val="969696"/>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9" name="Line 15"/>
          <p:cNvSpPr/>
          <p:nvPr/>
        </p:nvSpPr>
        <p:spPr>
          <a:xfrm flipV="1">
            <a:off x="9680258" y="4864418"/>
            <a:ext cx="1371600" cy="76200"/>
          </a:xfrm>
          <a:prstGeom prst="line">
            <a:avLst/>
          </a:prstGeom>
          <a:ln w="12700" cap="flat" cmpd="sng">
            <a:solidFill>
              <a:schemeClr val="tx1"/>
            </a:solidFill>
            <a:prstDash val="solid"/>
            <a:headEnd type="none" w="med" len="med"/>
            <a:tailEnd type="none" w="med" len="med"/>
          </a:ln>
        </p:spPr>
      </p:sp>
      <p:sp>
        <p:nvSpPr>
          <p:cNvPr id="20" name="Line 16"/>
          <p:cNvSpPr/>
          <p:nvPr/>
        </p:nvSpPr>
        <p:spPr>
          <a:xfrm flipV="1">
            <a:off x="9708833" y="5186680"/>
            <a:ext cx="228600" cy="381000"/>
          </a:xfrm>
          <a:prstGeom prst="line">
            <a:avLst/>
          </a:prstGeom>
          <a:ln w="12700" cap="flat" cmpd="sng">
            <a:solidFill>
              <a:schemeClr val="tx1"/>
            </a:solidFill>
            <a:prstDash val="solid"/>
            <a:headEnd type="none" w="med" len="med"/>
            <a:tailEnd type="none" w="med" len="med"/>
          </a:ln>
        </p:spPr>
      </p:sp>
      <p:sp>
        <p:nvSpPr>
          <p:cNvPr id="21" name="Line 17"/>
          <p:cNvSpPr/>
          <p:nvPr/>
        </p:nvSpPr>
        <p:spPr>
          <a:xfrm flipV="1">
            <a:off x="10089833" y="5034280"/>
            <a:ext cx="381000" cy="152400"/>
          </a:xfrm>
          <a:prstGeom prst="line">
            <a:avLst/>
          </a:prstGeom>
          <a:ln w="12700" cap="flat" cmpd="sng">
            <a:solidFill>
              <a:schemeClr val="tx1"/>
            </a:solidFill>
            <a:prstDash val="solid"/>
            <a:headEnd type="none" w="med" len="med"/>
            <a:tailEnd type="none" w="med" len="med"/>
          </a:ln>
        </p:spPr>
      </p:sp>
      <p:sp>
        <p:nvSpPr>
          <p:cNvPr id="22" name="Line 18"/>
          <p:cNvSpPr/>
          <p:nvPr/>
        </p:nvSpPr>
        <p:spPr>
          <a:xfrm>
            <a:off x="9708833" y="5034280"/>
            <a:ext cx="228600" cy="152400"/>
          </a:xfrm>
          <a:prstGeom prst="line">
            <a:avLst/>
          </a:prstGeom>
          <a:ln w="12700" cap="flat" cmpd="sng">
            <a:solidFill>
              <a:schemeClr val="tx1"/>
            </a:solidFill>
            <a:prstDash val="solid"/>
            <a:headEnd type="none" w="med" len="med"/>
            <a:tailEnd type="none" w="med" len="med"/>
          </a:ln>
        </p:spPr>
      </p:sp>
      <p:sp>
        <p:nvSpPr>
          <p:cNvPr id="23" name="Line 19"/>
          <p:cNvSpPr/>
          <p:nvPr/>
        </p:nvSpPr>
        <p:spPr>
          <a:xfrm flipV="1">
            <a:off x="9708833" y="5567680"/>
            <a:ext cx="533400" cy="0"/>
          </a:xfrm>
          <a:prstGeom prst="line">
            <a:avLst/>
          </a:prstGeom>
          <a:ln w="12700" cap="flat" cmpd="sng">
            <a:solidFill>
              <a:schemeClr val="tx1"/>
            </a:solidFill>
            <a:prstDash val="solid"/>
            <a:headEnd type="none" w="med" len="med"/>
            <a:tailEnd type="none" w="med" len="med"/>
          </a:ln>
        </p:spPr>
      </p:sp>
      <p:sp>
        <p:nvSpPr>
          <p:cNvPr id="24" name="Line 20"/>
          <p:cNvSpPr/>
          <p:nvPr/>
        </p:nvSpPr>
        <p:spPr>
          <a:xfrm flipV="1">
            <a:off x="9632633" y="5034280"/>
            <a:ext cx="0" cy="457200"/>
          </a:xfrm>
          <a:prstGeom prst="line">
            <a:avLst/>
          </a:prstGeom>
          <a:ln w="12700" cap="flat" cmpd="sng">
            <a:solidFill>
              <a:schemeClr val="tx1"/>
            </a:solidFill>
            <a:prstDash val="solid"/>
            <a:headEnd type="none" w="med" len="med"/>
            <a:tailEnd type="none" w="med" len="med"/>
          </a:ln>
        </p:spPr>
      </p:sp>
      <p:sp>
        <p:nvSpPr>
          <p:cNvPr id="25" name="Line 21"/>
          <p:cNvSpPr/>
          <p:nvPr/>
        </p:nvSpPr>
        <p:spPr>
          <a:xfrm>
            <a:off x="10089833" y="5186680"/>
            <a:ext cx="609600" cy="76200"/>
          </a:xfrm>
          <a:prstGeom prst="line">
            <a:avLst/>
          </a:prstGeom>
          <a:ln w="12700" cap="flat" cmpd="sng">
            <a:solidFill>
              <a:schemeClr val="tx1"/>
            </a:solidFill>
            <a:prstDash val="solid"/>
            <a:headEnd type="none" w="med" len="med"/>
            <a:tailEnd type="none" w="med" len="med"/>
          </a:ln>
        </p:spPr>
      </p:sp>
      <p:sp>
        <p:nvSpPr>
          <p:cNvPr id="26" name="Line 22"/>
          <p:cNvSpPr/>
          <p:nvPr/>
        </p:nvSpPr>
        <p:spPr>
          <a:xfrm flipV="1">
            <a:off x="10775633" y="5186680"/>
            <a:ext cx="457200" cy="381000"/>
          </a:xfrm>
          <a:prstGeom prst="line">
            <a:avLst/>
          </a:prstGeom>
          <a:ln w="12700" cap="flat" cmpd="sng">
            <a:solidFill>
              <a:schemeClr val="tx1"/>
            </a:solidFill>
            <a:prstDash val="solid"/>
            <a:headEnd type="none" w="med" len="med"/>
            <a:tailEnd type="none" w="med" len="med"/>
          </a:ln>
        </p:spPr>
      </p:sp>
      <p:sp>
        <p:nvSpPr>
          <p:cNvPr id="27" name="Line 23"/>
          <p:cNvSpPr/>
          <p:nvPr/>
        </p:nvSpPr>
        <p:spPr>
          <a:xfrm flipV="1">
            <a:off x="10394633" y="4958080"/>
            <a:ext cx="90487" cy="609600"/>
          </a:xfrm>
          <a:prstGeom prst="line">
            <a:avLst/>
          </a:prstGeom>
          <a:ln w="12700" cap="flat" cmpd="sng">
            <a:solidFill>
              <a:schemeClr val="tx1"/>
            </a:solidFill>
            <a:prstDash val="solid"/>
            <a:headEnd type="none" w="med" len="med"/>
            <a:tailEnd type="none" w="med" len="med"/>
          </a:ln>
        </p:spPr>
      </p:sp>
      <p:sp>
        <p:nvSpPr>
          <p:cNvPr id="28" name="Line 24"/>
          <p:cNvSpPr/>
          <p:nvPr/>
        </p:nvSpPr>
        <p:spPr>
          <a:xfrm>
            <a:off x="10623233" y="5034280"/>
            <a:ext cx="609600" cy="152400"/>
          </a:xfrm>
          <a:prstGeom prst="line">
            <a:avLst/>
          </a:prstGeom>
          <a:ln w="12700" cap="flat" cmpd="sng">
            <a:solidFill>
              <a:schemeClr val="tx1"/>
            </a:solidFill>
            <a:prstDash val="solid"/>
            <a:headEnd type="none" w="med" len="med"/>
            <a:tailEnd type="none" w="med" len="med"/>
          </a:ln>
        </p:spPr>
      </p:sp>
      <p:sp>
        <p:nvSpPr>
          <p:cNvPr id="29" name="Line 25"/>
          <p:cNvSpPr/>
          <p:nvPr/>
        </p:nvSpPr>
        <p:spPr>
          <a:xfrm flipV="1">
            <a:off x="10623233" y="4881880"/>
            <a:ext cx="457200" cy="152400"/>
          </a:xfrm>
          <a:prstGeom prst="line">
            <a:avLst/>
          </a:prstGeom>
          <a:ln w="12700" cap="flat" cmpd="sng">
            <a:solidFill>
              <a:schemeClr val="tx1"/>
            </a:solidFill>
            <a:prstDash val="solid"/>
            <a:headEnd type="none" w="med" len="med"/>
            <a:tailEnd type="none" w="med" len="med"/>
          </a:ln>
        </p:spPr>
      </p:sp>
      <p:sp>
        <p:nvSpPr>
          <p:cNvPr id="30" name="Line 26"/>
          <p:cNvSpPr/>
          <p:nvPr/>
        </p:nvSpPr>
        <p:spPr>
          <a:xfrm>
            <a:off x="10061258" y="5262880"/>
            <a:ext cx="228600" cy="228600"/>
          </a:xfrm>
          <a:prstGeom prst="line">
            <a:avLst/>
          </a:prstGeom>
          <a:ln w="12700" cap="flat" cmpd="sng">
            <a:solidFill>
              <a:schemeClr val="tx1"/>
            </a:solidFill>
            <a:prstDash val="solid"/>
            <a:headEnd type="none" w="med" len="med"/>
            <a:tailEnd type="none" w="med" len="med"/>
          </a:ln>
        </p:spPr>
      </p:sp>
      <p:sp>
        <p:nvSpPr>
          <p:cNvPr id="31" name="Line 27"/>
          <p:cNvSpPr/>
          <p:nvPr/>
        </p:nvSpPr>
        <p:spPr>
          <a:xfrm>
            <a:off x="10394633" y="5567680"/>
            <a:ext cx="228600" cy="0"/>
          </a:xfrm>
          <a:prstGeom prst="line">
            <a:avLst/>
          </a:prstGeom>
          <a:ln w="12700" cap="flat" cmpd="sng">
            <a:solidFill>
              <a:schemeClr val="tx1"/>
            </a:solidFill>
            <a:prstDash val="solid"/>
            <a:headEnd type="none" w="med" len="med"/>
            <a:tailEnd type="none" w="med" len="med"/>
          </a:ln>
        </p:spPr>
      </p:sp>
      <p:sp>
        <p:nvSpPr>
          <p:cNvPr id="32" name="Line 28"/>
          <p:cNvSpPr/>
          <p:nvPr/>
        </p:nvSpPr>
        <p:spPr>
          <a:xfrm flipV="1">
            <a:off x="10904220" y="5008880"/>
            <a:ext cx="228600" cy="76200"/>
          </a:xfrm>
          <a:prstGeom prst="line">
            <a:avLst/>
          </a:prstGeom>
          <a:ln w="12700" cap="flat" cmpd="sng">
            <a:solidFill>
              <a:schemeClr val="tx1"/>
            </a:solidFill>
            <a:prstDash val="solid"/>
            <a:headEnd type="none" w="med" len="med"/>
            <a:tailEnd type="none" w="med" len="med"/>
          </a:ln>
        </p:spPr>
      </p:sp>
      <p:sp>
        <p:nvSpPr>
          <p:cNvPr id="33" name="Line 29"/>
          <p:cNvSpPr/>
          <p:nvPr/>
        </p:nvSpPr>
        <p:spPr>
          <a:xfrm flipV="1">
            <a:off x="10699433" y="5339080"/>
            <a:ext cx="76200" cy="152400"/>
          </a:xfrm>
          <a:prstGeom prst="line">
            <a:avLst/>
          </a:prstGeom>
          <a:ln w="12700" cap="flat" cmpd="sng">
            <a:solidFill>
              <a:schemeClr val="tx1"/>
            </a:solidFill>
            <a:prstDash val="solid"/>
            <a:headEnd type="none" w="med" len="med"/>
            <a:tailEnd type="none" w="med" len="med"/>
          </a:ln>
        </p:spPr>
      </p:sp>
      <p:sp>
        <p:nvSpPr>
          <p:cNvPr id="34" name="Line 30"/>
          <p:cNvSpPr/>
          <p:nvPr/>
        </p:nvSpPr>
        <p:spPr>
          <a:xfrm flipV="1">
            <a:off x="10851833" y="4958080"/>
            <a:ext cx="304800" cy="304800"/>
          </a:xfrm>
          <a:prstGeom prst="line">
            <a:avLst/>
          </a:prstGeom>
          <a:ln w="12700" cap="flat" cmpd="sng">
            <a:solidFill>
              <a:schemeClr val="tx1"/>
            </a:solidFill>
            <a:prstDash val="solid"/>
            <a:headEnd type="none" w="med" len="med"/>
            <a:tailEnd type="none" w="med" len="med"/>
          </a:ln>
        </p:spPr>
      </p:sp>
      <p:sp>
        <p:nvSpPr>
          <p:cNvPr id="35" name="Line 31"/>
          <p:cNvSpPr/>
          <p:nvPr/>
        </p:nvSpPr>
        <p:spPr>
          <a:xfrm flipV="1">
            <a:off x="11156633" y="5262880"/>
            <a:ext cx="152400" cy="228600"/>
          </a:xfrm>
          <a:prstGeom prst="line">
            <a:avLst/>
          </a:prstGeom>
          <a:ln w="12700" cap="flat" cmpd="sng">
            <a:solidFill>
              <a:schemeClr val="tx1"/>
            </a:solidFill>
            <a:prstDash val="solid"/>
            <a:headEnd type="none" w="med" len="med"/>
            <a:tailEnd type="none" w="med" len="med"/>
          </a:ln>
        </p:spPr>
      </p:sp>
      <p:sp>
        <p:nvSpPr>
          <p:cNvPr id="36" name="Line 32"/>
          <p:cNvSpPr/>
          <p:nvPr/>
        </p:nvSpPr>
        <p:spPr>
          <a:xfrm flipH="1" flipV="1">
            <a:off x="11156633" y="4958080"/>
            <a:ext cx="152400" cy="152400"/>
          </a:xfrm>
          <a:prstGeom prst="line">
            <a:avLst/>
          </a:prstGeom>
          <a:ln w="12700" cap="flat" cmpd="sng">
            <a:solidFill>
              <a:schemeClr val="tx1"/>
            </a:solidFill>
            <a:prstDash val="solid"/>
            <a:headEnd type="none" w="med" len="med"/>
            <a:tailEnd type="none" w="med" len="med"/>
          </a:ln>
        </p:spPr>
      </p:sp>
      <p:sp>
        <p:nvSpPr>
          <p:cNvPr id="37" name="Line 33"/>
          <p:cNvSpPr/>
          <p:nvPr/>
        </p:nvSpPr>
        <p:spPr>
          <a:xfrm flipV="1">
            <a:off x="9708833" y="5034280"/>
            <a:ext cx="776287" cy="533400"/>
          </a:xfrm>
          <a:prstGeom prst="line">
            <a:avLst/>
          </a:prstGeom>
          <a:ln w="12700" cap="flat" cmpd="sng">
            <a:solidFill>
              <a:schemeClr val="tx1"/>
            </a:solidFill>
            <a:prstDash val="solid"/>
            <a:headEnd type="none" w="med" len="med"/>
            <a:tailEnd type="none" w="med" len="med"/>
          </a:ln>
        </p:spPr>
      </p:sp>
      <p:sp>
        <p:nvSpPr>
          <p:cNvPr id="38" name="Text Box 34"/>
          <p:cNvSpPr txBox="1"/>
          <p:nvPr/>
        </p:nvSpPr>
        <p:spPr>
          <a:xfrm>
            <a:off x="8884920" y="5796280"/>
            <a:ext cx="2881313" cy="822325"/>
          </a:xfrm>
          <a:prstGeom prst="rect">
            <a:avLst/>
          </a:prstGeom>
          <a:noFill/>
          <a:ln w="63500">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i="1" dirty="0">
                <a:solidFill>
                  <a:srgbClr val="006600"/>
                </a:solidFill>
                <a:latin typeface="Times New Roman" panose="02020603050405020304" pitchFamily="18" charset="0"/>
              </a:rPr>
              <a:t>Visual Representation</a:t>
            </a:r>
            <a:br>
              <a:rPr lang="en-US" altLang="zh-CN" sz="2400" i="1" dirty="0">
                <a:solidFill>
                  <a:srgbClr val="006600"/>
                </a:solidFill>
                <a:latin typeface="Times New Roman" panose="02020603050405020304" pitchFamily="18" charset="0"/>
              </a:rPr>
            </a:br>
            <a:r>
              <a:rPr lang="en-US" altLang="zh-CN" sz="2400" i="1" dirty="0">
                <a:solidFill>
                  <a:srgbClr val="006600"/>
                </a:solidFill>
                <a:latin typeface="Times New Roman" panose="02020603050405020304" pitchFamily="18" charset="0"/>
              </a:rPr>
              <a:t>of a Simple Graph</a:t>
            </a: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5:</a:t>
            </a:r>
            <a:endParaRPr lang="en-US" altLang="zh-CN" sz="2800" dirty="0"/>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10.2.3 Some Special Simple Graphs</a:t>
            </a:r>
            <a:endParaRPr lang="en-US" altLang="zh-CN" sz="3200" dirty="0"/>
          </a:p>
        </p:txBody>
      </p:sp>
      <p:pic>
        <p:nvPicPr>
          <p:cNvPr id="3" name="图片 2"/>
          <p:cNvPicPr>
            <a:picLocks noChangeAspect="1"/>
          </p:cNvPicPr>
          <p:nvPr/>
        </p:nvPicPr>
        <p:blipFill>
          <a:blip r:embed="rId3"/>
          <a:stretch>
            <a:fillRect/>
          </a:stretch>
        </p:blipFill>
        <p:spPr>
          <a:xfrm>
            <a:off x="1109491" y="2301822"/>
            <a:ext cx="9973018" cy="2258328"/>
          </a:xfrm>
          <a:prstGeom prst="rect">
            <a:avLst/>
          </a:prstGeom>
        </p:spPr>
      </p:pic>
      <p:pic>
        <p:nvPicPr>
          <p:cNvPr id="7" name="图片 6"/>
          <p:cNvPicPr>
            <a:picLocks noChangeAspect="1"/>
          </p:cNvPicPr>
          <p:nvPr/>
        </p:nvPicPr>
        <p:blipFill>
          <a:blip r:embed="rId4"/>
          <a:stretch>
            <a:fillRect/>
          </a:stretch>
        </p:blipFill>
        <p:spPr>
          <a:xfrm>
            <a:off x="3133054" y="4804756"/>
            <a:ext cx="5925891" cy="717146"/>
          </a:xfrm>
          <a:prstGeom prst="rect">
            <a:avLst/>
          </a:prstGeom>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Example 6:</a:t>
            </a:r>
          </a:p>
          <a:p>
            <a:pPr lvl="1">
              <a:lnSpc>
                <a:spcPct val="150000"/>
              </a:lnSpc>
              <a:buClr>
                <a:schemeClr val="tx1"/>
              </a:buClr>
              <a:buFont typeface="Wingdings" panose="05000000000000000000" pitchFamily="2" charset="2"/>
              <a:buChar char="l"/>
            </a:pPr>
            <a:r>
              <a:rPr lang="en-US" altLang="zh-CN" sz="2400" dirty="0">
                <a:solidFill>
                  <a:srgbClr val="FF0000"/>
                </a:solidFill>
              </a:rPr>
              <a:t>Cycles(</a:t>
            </a:r>
            <a:r>
              <a:rPr lang="zh-CN" altLang="en-US" sz="2400" dirty="0">
                <a:solidFill>
                  <a:srgbClr val="FF0000"/>
                </a:solidFill>
              </a:rPr>
              <a:t>圈图</a:t>
            </a:r>
            <a:r>
              <a:rPr lang="en-US" altLang="zh-CN" sz="2400" dirty="0">
                <a:solidFill>
                  <a:srgbClr val="FF0000"/>
                </a:solidFill>
              </a:rPr>
              <a:t>) </a:t>
            </a:r>
          </a:p>
          <a:p>
            <a:pPr lvl="1">
              <a:lnSpc>
                <a:spcPct val="150000"/>
              </a:lnSpc>
              <a:buClr>
                <a:schemeClr val="tx1"/>
              </a:buClr>
              <a:buFont typeface="Wingdings" panose="05000000000000000000" pitchFamily="2" charset="2"/>
              <a:buChar char="l"/>
            </a:pPr>
            <a:r>
              <a:rPr lang="en-US" altLang="zh-CN" sz="2400" dirty="0"/>
              <a:t>A cycle C</a:t>
            </a:r>
            <a:r>
              <a:rPr lang="en-US" altLang="zh-CN" sz="2400" baseline="-25000" dirty="0"/>
              <a:t>n</a:t>
            </a:r>
            <a:r>
              <a:rPr lang="en-US" altLang="zh-CN" sz="2400" dirty="0"/>
              <a:t>, n ≥ 3, consists of n vertices v</a:t>
            </a:r>
            <a:r>
              <a:rPr lang="en-US" altLang="zh-CN" sz="2400" baseline="-25000" dirty="0"/>
              <a:t>1</a:t>
            </a:r>
            <a:r>
              <a:rPr lang="en-US" altLang="zh-CN" sz="2400" dirty="0"/>
              <a:t>, v</a:t>
            </a:r>
            <a:r>
              <a:rPr lang="en-US" altLang="zh-CN" sz="2400" baseline="-25000" dirty="0"/>
              <a:t>2</a:t>
            </a:r>
            <a:r>
              <a:rPr lang="en-US" altLang="zh-CN" sz="2400" dirty="0"/>
              <a:t>, … , </a:t>
            </a:r>
            <a:r>
              <a:rPr lang="en-US" altLang="zh-CN" sz="2400" dirty="0" err="1"/>
              <a:t>vn</a:t>
            </a:r>
            <a:r>
              <a:rPr lang="en-US" altLang="zh-CN" sz="2400" dirty="0"/>
              <a:t> and edges {v</a:t>
            </a:r>
            <a:r>
              <a:rPr lang="en-US" altLang="zh-CN" sz="2400" baseline="-25000" dirty="0"/>
              <a:t>1</a:t>
            </a:r>
            <a:r>
              <a:rPr lang="en-US" altLang="zh-CN" sz="2400" dirty="0"/>
              <a:t>, v</a:t>
            </a:r>
            <a:r>
              <a:rPr lang="en-US" altLang="zh-CN" sz="2400" baseline="-25000" dirty="0"/>
              <a:t>2</a:t>
            </a:r>
            <a:r>
              <a:rPr lang="en-US" altLang="zh-CN" sz="2400" dirty="0"/>
              <a:t>}, {v</a:t>
            </a:r>
            <a:r>
              <a:rPr lang="en-US" altLang="zh-CN" sz="2400" baseline="-25000" dirty="0"/>
              <a:t>2</a:t>
            </a:r>
            <a:r>
              <a:rPr lang="en-US" altLang="zh-CN" sz="2400" dirty="0"/>
              <a:t>, v</a:t>
            </a:r>
            <a:r>
              <a:rPr lang="en-US" altLang="zh-CN" sz="2400" baseline="-25000" dirty="0"/>
              <a:t>3</a:t>
            </a:r>
            <a:r>
              <a:rPr lang="en-US" altLang="zh-CN" sz="2400" dirty="0"/>
              <a:t>}, … ,{v</a:t>
            </a:r>
            <a:r>
              <a:rPr lang="en-US" altLang="zh-CN" sz="2400" baseline="-25000" dirty="0"/>
              <a:t>n-1</a:t>
            </a:r>
            <a:r>
              <a:rPr lang="en-US" altLang="zh-CN" sz="2400" dirty="0"/>
              <a:t>, </a:t>
            </a:r>
            <a:r>
              <a:rPr lang="en-US" altLang="zh-CN" sz="2400" dirty="0" err="1"/>
              <a:t>v</a:t>
            </a:r>
            <a:r>
              <a:rPr lang="en-US" altLang="zh-CN" sz="2400" baseline="-25000" dirty="0" err="1"/>
              <a:t>n</a:t>
            </a:r>
            <a:r>
              <a:rPr lang="en-US" altLang="zh-CN" sz="2400" dirty="0"/>
              <a:t>}, and {</a:t>
            </a:r>
            <a:r>
              <a:rPr lang="en-US" altLang="zh-CN" sz="2400" dirty="0" err="1"/>
              <a:t>v</a:t>
            </a:r>
            <a:r>
              <a:rPr lang="en-US" altLang="zh-CN" sz="2400" baseline="-25000" dirty="0" err="1"/>
              <a:t>n</a:t>
            </a:r>
            <a:r>
              <a:rPr lang="en-US" altLang="zh-CN" sz="2400" dirty="0"/>
              <a:t>, v</a:t>
            </a:r>
            <a:r>
              <a:rPr lang="en-US" altLang="zh-CN" sz="2400" baseline="-25000" dirty="0"/>
              <a:t>1</a:t>
            </a:r>
            <a:r>
              <a:rPr lang="en-US" altLang="zh-CN" sz="2400" dirty="0"/>
              <a:t>}. The cycles C</a:t>
            </a:r>
            <a:r>
              <a:rPr lang="en-US" altLang="zh-CN" sz="2400" baseline="-25000" dirty="0"/>
              <a:t>3</a:t>
            </a:r>
            <a:r>
              <a:rPr lang="en-US" altLang="zh-CN" sz="2400" dirty="0"/>
              <a:t>, C</a:t>
            </a:r>
            <a:r>
              <a:rPr lang="en-US" altLang="zh-CN" sz="2400" baseline="-25000" dirty="0"/>
              <a:t>4</a:t>
            </a:r>
            <a:r>
              <a:rPr lang="en-US" altLang="zh-CN" sz="2400" dirty="0"/>
              <a:t>, C</a:t>
            </a:r>
            <a:r>
              <a:rPr lang="en-US" altLang="zh-CN" sz="2400" baseline="-25000" dirty="0"/>
              <a:t>5</a:t>
            </a:r>
            <a:r>
              <a:rPr lang="en-US" altLang="zh-CN" sz="2400" dirty="0"/>
              <a:t>, and C</a:t>
            </a:r>
            <a:r>
              <a:rPr lang="en-US" altLang="zh-CN" sz="2400" baseline="-25000" dirty="0"/>
              <a:t>6</a:t>
            </a:r>
            <a:r>
              <a:rPr lang="en-US" altLang="zh-CN" sz="2400" dirty="0"/>
              <a:t> are displayed in Figure 4.</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10.2.3 Some Special Simple Graphs</a:t>
            </a:r>
            <a:endParaRPr lang="en-US" altLang="zh-CN" sz="3200" dirty="0"/>
          </a:p>
        </p:txBody>
      </p:sp>
      <p:pic>
        <p:nvPicPr>
          <p:cNvPr id="3" name="图片 2"/>
          <p:cNvPicPr>
            <a:picLocks noChangeAspect="1"/>
          </p:cNvPicPr>
          <p:nvPr/>
        </p:nvPicPr>
        <p:blipFill>
          <a:blip r:embed="rId3"/>
          <a:stretch>
            <a:fillRect/>
          </a:stretch>
        </p:blipFill>
        <p:spPr>
          <a:xfrm>
            <a:off x="3219942" y="3706379"/>
            <a:ext cx="6540195" cy="1931639"/>
          </a:xfrm>
          <a:prstGeom prst="rect">
            <a:avLst/>
          </a:prstGeom>
        </p:spPr>
      </p:pic>
      <p:pic>
        <p:nvPicPr>
          <p:cNvPr id="7" name="图片 6"/>
          <p:cNvPicPr>
            <a:picLocks noChangeAspect="1"/>
          </p:cNvPicPr>
          <p:nvPr/>
        </p:nvPicPr>
        <p:blipFill>
          <a:blip r:embed="rId4"/>
          <a:stretch>
            <a:fillRect/>
          </a:stretch>
        </p:blipFill>
        <p:spPr>
          <a:xfrm>
            <a:off x="3900900" y="5638018"/>
            <a:ext cx="5178278" cy="739754"/>
          </a:xfrm>
          <a:prstGeom prst="rect">
            <a:avLst/>
          </a:prstGeom>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7:</a:t>
            </a:r>
            <a:endParaRPr lang="en-US" altLang="zh-CN" sz="2800" dirty="0"/>
          </a:p>
          <a:p>
            <a:pPr lvl="1">
              <a:lnSpc>
                <a:spcPct val="150000"/>
              </a:lnSpc>
              <a:buClr>
                <a:schemeClr val="tx1"/>
              </a:buClr>
              <a:buFont typeface="Wingdings" panose="05000000000000000000" pitchFamily="2" charset="2"/>
              <a:buChar char="l"/>
            </a:pPr>
            <a:r>
              <a:rPr lang="en-US" altLang="zh-CN" sz="2400">
                <a:solidFill>
                  <a:srgbClr val="FF0000"/>
                </a:solidFill>
              </a:rPr>
              <a:t>Wheels(</a:t>
            </a:r>
            <a:r>
              <a:rPr lang="zh-CN" altLang="en-US" sz="2400">
                <a:solidFill>
                  <a:srgbClr val="FF0000"/>
                </a:solidFill>
              </a:rPr>
              <a:t>轮图</a:t>
            </a:r>
            <a:r>
              <a:rPr lang="en-US" altLang="zh-CN" sz="2400">
                <a:solidFill>
                  <a:srgbClr val="FF0000"/>
                </a:solidFill>
              </a:rPr>
              <a:t>) </a:t>
            </a:r>
          </a:p>
          <a:p>
            <a:pPr lvl="1">
              <a:lnSpc>
                <a:spcPct val="150000"/>
              </a:lnSpc>
              <a:buClr>
                <a:schemeClr val="tx1"/>
              </a:buClr>
              <a:buFont typeface="Wingdings" panose="05000000000000000000" pitchFamily="2" charset="2"/>
              <a:buChar char="l"/>
            </a:pPr>
            <a:r>
              <a:rPr lang="en-US" altLang="zh-CN" sz="2400"/>
              <a:t>We obtain a wheel W</a:t>
            </a:r>
            <a:r>
              <a:rPr lang="en-US" altLang="zh-CN" sz="2400" baseline="-25000"/>
              <a:t>n</a:t>
            </a:r>
            <a:r>
              <a:rPr lang="en-US" altLang="zh-CN" sz="2400"/>
              <a:t> when we add an additional vertex to a cycle C</a:t>
            </a:r>
            <a:r>
              <a:rPr lang="en-US" altLang="zh-CN" sz="2400" baseline="-25000"/>
              <a:t>n</a:t>
            </a:r>
            <a:r>
              <a:rPr lang="en-US" altLang="zh-CN" sz="2400"/>
              <a:t>, for n ≥ 3, and connect this new vertex to each of the n vertices in C</a:t>
            </a:r>
            <a:r>
              <a:rPr lang="en-US" altLang="zh-CN" sz="2400" baseline="-25000"/>
              <a:t>n</a:t>
            </a:r>
            <a:r>
              <a:rPr lang="en-US" altLang="zh-CN" sz="2400"/>
              <a:t>, by new edges. The wheels W</a:t>
            </a:r>
            <a:r>
              <a:rPr lang="en-US" altLang="zh-CN" sz="2400" baseline="-25000"/>
              <a:t>3</a:t>
            </a:r>
            <a:r>
              <a:rPr lang="en-US" altLang="zh-CN" sz="2400"/>
              <a:t>, W</a:t>
            </a:r>
            <a:r>
              <a:rPr lang="en-US" altLang="zh-CN" sz="2400" baseline="-25000"/>
              <a:t>4</a:t>
            </a:r>
            <a:r>
              <a:rPr lang="en-US" altLang="zh-CN" sz="2400"/>
              <a:t>, W</a:t>
            </a:r>
            <a:r>
              <a:rPr lang="en-US" altLang="zh-CN" sz="2400" baseline="-25000"/>
              <a:t>5</a:t>
            </a:r>
            <a:r>
              <a:rPr lang="en-US" altLang="zh-CN" sz="2400"/>
              <a:t>, and W</a:t>
            </a:r>
            <a:r>
              <a:rPr lang="en-US" altLang="zh-CN" sz="2400" baseline="-25000"/>
              <a:t>6</a:t>
            </a:r>
            <a:r>
              <a:rPr lang="en-US" altLang="zh-CN" sz="2400"/>
              <a:t> are displayed in Figure 5.</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10.2.3 Some Special Simple Graphs</a:t>
            </a:r>
            <a:endParaRPr lang="en-US" altLang="zh-CN" sz="3200" dirty="0"/>
          </a:p>
        </p:txBody>
      </p:sp>
      <p:pic>
        <p:nvPicPr>
          <p:cNvPr id="3" name="图片 2"/>
          <p:cNvPicPr>
            <a:picLocks noChangeAspect="1"/>
          </p:cNvPicPr>
          <p:nvPr/>
        </p:nvPicPr>
        <p:blipFill>
          <a:blip r:embed="rId3"/>
          <a:stretch>
            <a:fillRect/>
          </a:stretch>
        </p:blipFill>
        <p:spPr>
          <a:xfrm>
            <a:off x="3345788" y="4141894"/>
            <a:ext cx="5500423" cy="1774767"/>
          </a:xfrm>
          <a:prstGeom prst="rect">
            <a:avLst/>
          </a:prstGeom>
        </p:spPr>
      </p:pic>
      <p:pic>
        <p:nvPicPr>
          <p:cNvPr id="7" name="图片 6"/>
          <p:cNvPicPr>
            <a:picLocks noChangeAspect="1"/>
          </p:cNvPicPr>
          <p:nvPr/>
        </p:nvPicPr>
        <p:blipFill>
          <a:blip r:embed="rId4"/>
          <a:stretch>
            <a:fillRect/>
          </a:stretch>
        </p:blipFill>
        <p:spPr>
          <a:xfrm>
            <a:off x="3612001" y="6122218"/>
            <a:ext cx="4967998" cy="590707"/>
          </a:xfrm>
          <a:prstGeom prst="rect">
            <a:avLst/>
          </a:prstGeom>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8:</a:t>
            </a:r>
            <a:endParaRPr lang="en-US" altLang="zh-CN" sz="2800" dirty="0"/>
          </a:p>
          <a:p>
            <a:pPr lvl="1">
              <a:lnSpc>
                <a:spcPct val="150000"/>
              </a:lnSpc>
              <a:buClr>
                <a:schemeClr val="tx1"/>
              </a:buClr>
              <a:buFont typeface="Wingdings" panose="05000000000000000000" pitchFamily="2" charset="2"/>
              <a:buChar char="l"/>
            </a:pPr>
            <a:r>
              <a:rPr lang="en-US" altLang="zh-CN" sz="2400">
                <a:solidFill>
                  <a:srgbClr val="FF0000"/>
                </a:solidFill>
              </a:rPr>
              <a:t>n-Cubes(</a:t>
            </a:r>
            <a:r>
              <a:rPr lang="zh-CN" altLang="en-US" sz="2400">
                <a:solidFill>
                  <a:srgbClr val="FF0000"/>
                </a:solidFill>
              </a:rPr>
              <a:t>轮图</a:t>
            </a:r>
            <a:r>
              <a:rPr lang="en-US" altLang="zh-CN" sz="2400">
                <a:solidFill>
                  <a:srgbClr val="FF0000"/>
                </a:solidFill>
              </a:rPr>
              <a:t>) </a:t>
            </a:r>
          </a:p>
          <a:p>
            <a:pPr lvl="1">
              <a:lnSpc>
                <a:spcPct val="150000"/>
              </a:lnSpc>
              <a:buClr>
                <a:schemeClr val="tx1"/>
              </a:buClr>
              <a:buFont typeface="Wingdings" panose="05000000000000000000" pitchFamily="2" charset="2"/>
              <a:buChar char="l"/>
            </a:pPr>
            <a:r>
              <a:rPr lang="en-US" altLang="zh-CN" sz="2400"/>
              <a:t>An n-dimensional hypercube, or n-cube, denoted by Q</a:t>
            </a:r>
            <a:r>
              <a:rPr lang="en-US" altLang="zh-CN" sz="2400" baseline="-25000"/>
              <a:t>n</a:t>
            </a:r>
            <a:r>
              <a:rPr lang="en-US" altLang="zh-CN" sz="2400"/>
              <a:t>, is a graph that has vertices representing the 2</a:t>
            </a:r>
            <a:r>
              <a:rPr lang="en-US" altLang="zh-CN" sz="2400" baseline="30000"/>
              <a:t>n</a:t>
            </a:r>
            <a:r>
              <a:rPr lang="en-US" altLang="zh-CN" sz="2400"/>
              <a:t> bit strings of length n. Two vertices are adjacent if and only if the bit strings that they represent differ in exactly one bit position. We display Q</a:t>
            </a:r>
            <a:r>
              <a:rPr lang="en-US" altLang="zh-CN" sz="2400" baseline="-25000"/>
              <a:t>1</a:t>
            </a:r>
            <a:r>
              <a:rPr lang="en-US" altLang="zh-CN" sz="2400"/>
              <a:t>, Q</a:t>
            </a:r>
            <a:r>
              <a:rPr lang="en-US" altLang="zh-CN" sz="2400" baseline="-25000"/>
              <a:t>2</a:t>
            </a:r>
            <a:r>
              <a:rPr lang="en-US" altLang="zh-CN" sz="2400"/>
              <a:t>, and Q</a:t>
            </a:r>
            <a:r>
              <a:rPr lang="en-US" altLang="zh-CN" sz="2400" baseline="-25000"/>
              <a:t>3</a:t>
            </a:r>
            <a:r>
              <a:rPr lang="en-US" altLang="zh-CN" sz="2400"/>
              <a:t> in Figure 6.</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10.2.3 Some Special Simple Graphs</a:t>
            </a:r>
            <a:endParaRPr lang="en-US" altLang="zh-CN" sz="3200" dirty="0"/>
          </a:p>
        </p:txBody>
      </p:sp>
      <p:pic>
        <p:nvPicPr>
          <p:cNvPr id="6" name="图片 5"/>
          <p:cNvPicPr>
            <a:picLocks noChangeAspect="1"/>
          </p:cNvPicPr>
          <p:nvPr/>
        </p:nvPicPr>
        <p:blipFill>
          <a:blip r:embed="rId3"/>
          <a:stretch>
            <a:fillRect/>
          </a:stretch>
        </p:blipFill>
        <p:spPr>
          <a:xfrm>
            <a:off x="4435792" y="4482665"/>
            <a:ext cx="3979687" cy="1799600"/>
          </a:xfrm>
          <a:prstGeom prst="rect">
            <a:avLst/>
          </a:prstGeom>
        </p:spPr>
      </p:pic>
      <p:pic>
        <p:nvPicPr>
          <p:cNvPr id="9" name="图片 8"/>
          <p:cNvPicPr>
            <a:picLocks noChangeAspect="1"/>
          </p:cNvPicPr>
          <p:nvPr/>
        </p:nvPicPr>
        <p:blipFill>
          <a:blip r:embed="rId4"/>
          <a:stretch>
            <a:fillRect/>
          </a:stretch>
        </p:blipFill>
        <p:spPr>
          <a:xfrm>
            <a:off x="5039747" y="6319671"/>
            <a:ext cx="2771775" cy="400050"/>
          </a:xfrm>
          <a:prstGeom prst="rect">
            <a:avLst/>
          </a:prstGeom>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668276"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A simple graph G is called bipartite if its vertex set V can be partitioned into two disjoint sets V</a:t>
            </a:r>
            <a:r>
              <a:rPr lang="en-US" altLang="zh-CN" sz="2800" baseline="-25000" dirty="0"/>
              <a:t>1</a:t>
            </a:r>
            <a:r>
              <a:rPr lang="en-US" altLang="zh-CN" sz="2800" dirty="0"/>
              <a:t> and V</a:t>
            </a:r>
            <a:r>
              <a:rPr lang="en-US" altLang="zh-CN" sz="2800" baseline="-25000" dirty="0"/>
              <a:t>2</a:t>
            </a:r>
            <a:r>
              <a:rPr lang="en-US" altLang="zh-CN" sz="2800" dirty="0"/>
              <a:t> such that every edge in the graph connects a vertex in V</a:t>
            </a:r>
            <a:r>
              <a:rPr lang="en-US" altLang="zh-CN" sz="2800" baseline="-25000" dirty="0"/>
              <a:t>1</a:t>
            </a:r>
            <a:r>
              <a:rPr lang="en-US" altLang="zh-CN" sz="2800" dirty="0"/>
              <a:t> and a vertex in V</a:t>
            </a:r>
            <a:r>
              <a:rPr lang="en-US" altLang="zh-CN" sz="2800" baseline="-25000" dirty="0"/>
              <a:t>2</a:t>
            </a:r>
            <a:r>
              <a:rPr lang="en-US" altLang="zh-CN" sz="2800" dirty="0"/>
              <a:t> (so that no edge in G connects either two vertices in V</a:t>
            </a:r>
            <a:r>
              <a:rPr lang="en-US" altLang="zh-CN" sz="2800" baseline="-25000" dirty="0"/>
              <a:t>1</a:t>
            </a:r>
            <a:r>
              <a:rPr lang="en-US" altLang="zh-CN" sz="2800" dirty="0"/>
              <a:t> or two vertices in V</a:t>
            </a:r>
            <a:r>
              <a:rPr lang="en-US" altLang="zh-CN" sz="2800" baseline="-25000" dirty="0"/>
              <a:t>2</a:t>
            </a:r>
            <a:r>
              <a:rPr lang="en-US" altLang="zh-CN" sz="2800" dirty="0"/>
              <a:t>). </a:t>
            </a:r>
          </a:p>
          <a:p>
            <a:pPr>
              <a:lnSpc>
                <a:spcPct val="150000"/>
              </a:lnSpc>
            </a:pPr>
            <a:r>
              <a:rPr lang="en-US" altLang="zh-CN" sz="2800" dirty="0"/>
              <a:t>When this condition holds, we call the pair (V</a:t>
            </a:r>
            <a:r>
              <a:rPr lang="en-US" altLang="zh-CN" sz="2800" baseline="-25000" dirty="0"/>
              <a:t>1</a:t>
            </a:r>
            <a:r>
              <a:rPr lang="en-US" altLang="zh-CN" sz="2800" dirty="0"/>
              <a:t>, V</a:t>
            </a:r>
            <a:r>
              <a:rPr lang="en-US" altLang="zh-CN" sz="2800" baseline="-25000" dirty="0"/>
              <a:t>2</a:t>
            </a:r>
            <a:r>
              <a:rPr lang="en-US" altLang="zh-CN" sz="2800" dirty="0"/>
              <a:t>) a bipartition</a:t>
            </a:r>
            <a:r>
              <a:rPr lang="zh-CN" altLang="en-US" sz="2800" dirty="0">
                <a:solidFill>
                  <a:srgbClr val="FF0000"/>
                </a:solidFill>
              </a:rPr>
              <a:t>（二分图）</a:t>
            </a:r>
            <a:r>
              <a:rPr lang="en-US" altLang="zh-CN" sz="2800" dirty="0"/>
              <a:t> of the vertex set V of G.</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Definition 6</a:t>
            </a:r>
            <a:endParaRPr lang="zh-CN" altLang="en-US" sz="4000" b="1" dirty="0"/>
          </a:p>
        </p:txBody>
      </p:sp>
      <p:sp>
        <p:nvSpPr>
          <p:cNvPr id="8" name="文本框 7"/>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10.2.4 Bipartite Graphs</a:t>
            </a:r>
            <a:endParaRPr lang="en-US" altLang="zh-CN" sz="3200" dirty="0"/>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9:</a:t>
            </a:r>
            <a:endParaRPr lang="en-US" altLang="zh-CN" sz="2800" dirty="0"/>
          </a:p>
          <a:p>
            <a:pPr lvl="1">
              <a:lnSpc>
                <a:spcPct val="150000"/>
              </a:lnSpc>
              <a:buClr>
                <a:schemeClr val="tx1"/>
              </a:buClr>
              <a:buFont typeface="Wingdings" panose="05000000000000000000" pitchFamily="2" charset="2"/>
              <a:buChar char="l"/>
            </a:pPr>
            <a:r>
              <a:rPr lang="en-US" altLang="zh-CN" sz="2400"/>
              <a:t>C</a:t>
            </a:r>
            <a:r>
              <a:rPr lang="en-US" altLang="zh-CN" sz="2400" baseline="-25000"/>
              <a:t>6</a:t>
            </a:r>
            <a:r>
              <a:rPr lang="en-US" altLang="zh-CN" sz="2400"/>
              <a:t> is bipartite, as shown in Figure 7, because its vertex set can be partitioned into the two sets V</a:t>
            </a:r>
            <a:r>
              <a:rPr lang="en-US" altLang="zh-CN" sz="2400" baseline="-25000"/>
              <a:t>1</a:t>
            </a:r>
            <a:r>
              <a:rPr lang="en-US" altLang="zh-CN" sz="2400"/>
              <a:t> = {v</a:t>
            </a:r>
            <a:r>
              <a:rPr lang="en-US" altLang="zh-CN" sz="2400" baseline="-25000"/>
              <a:t>1</a:t>
            </a:r>
            <a:r>
              <a:rPr lang="en-US" altLang="zh-CN" sz="2400"/>
              <a:t>, v</a:t>
            </a:r>
            <a:r>
              <a:rPr lang="en-US" altLang="zh-CN" sz="2400" baseline="-25000"/>
              <a:t>3</a:t>
            </a:r>
            <a:r>
              <a:rPr lang="en-US" altLang="zh-CN" sz="2400"/>
              <a:t>, v</a:t>
            </a:r>
            <a:r>
              <a:rPr lang="en-US" altLang="zh-CN" sz="2400" baseline="-25000"/>
              <a:t>5</a:t>
            </a:r>
            <a:r>
              <a:rPr lang="en-US" altLang="zh-CN" sz="2400"/>
              <a:t>} and V2 = {v</a:t>
            </a:r>
            <a:r>
              <a:rPr lang="en-US" altLang="zh-CN" sz="2400" baseline="-25000"/>
              <a:t>2</a:t>
            </a:r>
            <a:r>
              <a:rPr lang="en-US" altLang="zh-CN" sz="2400"/>
              <a:t>, v</a:t>
            </a:r>
            <a:r>
              <a:rPr lang="en-US" altLang="zh-CN" sz="2400" baseline="-25000"/>
              <a:t>4</a:t>
            </a:r>
            <a:r>
              <a:rPr lang="en-US" altLang="zh-CN" sz="2400"/>
              <a:t>, v</a:t>
            </a:r>
            <a:r>
              <a:rPr lang="en-US" altLang="zh-CN" sz="2400" baseline="-25000"/>
              <a:t>6</a:t>
            </a:r>
            <a:r>
              <a:rPr lang="en-US" altLang="zh-CN" sz="2400"/>
              <a:t>}, and every edge of C</a:t>
            </a:r>
            <a:r>
              <a:rPr lang="en-US" altLang="zh-CN" sz="2400" baseline="-25000"/>
              <a:t>6</a:t>
            </a:r>
            <a:r>
              <a:rPr lang="en-US" altLang="zh-CN" sz="2400"/>
              <a:t> connects a vertex in  V</a:t>
            </a:r>
            <a:r>
              <a:rPr lang="en-US" altLang="zh-CN" sz="2400" baseline="-25000"/>
              <a:t>1</a:t>
            </a:r>
            <a:r>
              <a:rPr lang="en-US" altLang="zh-CN" sz="2400"/>
              <a:t>  and a vertex in  V</a:t>
            </a:r>
            <a:r>
              <a:rPr lang="en-US" altLang="zh-CN" sz="2400" baseline="-25000"/>
              <a:t>2</a:t>
            </a:r>
            <a:r>
              <a:rPr lang="en-US" altLang="zh-CN" sz="2400"/>
              <a:t>.</a:t>
            </a:r>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10.2.4 Bipartite Graphs</a:t>
            </a:r>
            <a:endParaRPr lang="en-US" altLang="zh-CN" sz="3200" dirty="0"/>
          </a:p>
        </p:txBody>
      </p:sp>
      <p:pic>
        <p:nvPicPr>
          <p:cNvPr id="3" name="图片 2"/>
          <p:cNvPicPr>
            <a:picLocks noChangeAspect="1"/>
          </p:cNvPicPr>
          <p:nvPr/>
        </p:nvPicPr>
        <p:blipFill>
          <a:blip r:embed="rId3"/>
          <a:stretch>
            <a:fillRect/>
          </a:stretch>
        </p:blipFill>
        <p:spPr>
          <a:xfrm>
            <a:off x="4007600" y="3428999"/>
            <a:ext cx="4176799" cy="2927183"/>
          </a:xfrm>
          <a:prstGeom prst="rect">
            <a:avLst/>
          </a:prstGeom>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328019"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A simple graph is bipartite if and only if it is possible to assign one of two different colors to each vertex of the graph so that no two adjacent vertices are assigned the same color.</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Theorem 4</a:t>
            </a:r>
            <a:endParaRPr lang="zh-CN" altLang="en-US" sz="4000" b="1" dirty="0"/>
          </a:p>
        </p:txBody>
      </p:sp>
      <p:sp>
        <p:nvSpPr>
          <p:cNvPr id="8" name="文本框 7"/>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10.2.4 Bipartite Graphs</a:t>
            </a:r>
            <a:endParaRPr lang="en-US" altLang="zh-CN" sz="3200" dirty="0"/>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328019"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First, suppose that G = (V, E) is a bipartite simple graph. Then V = V</a:t>
            </a:r>
            <a:r>
              <a:rPr lang="en-US" altLang="zh-CN" sz="2800" baseline="-25000"/>
              <a:t>1</a:t>
            </a:r>
            <a:r>
              <a:rPr lang="en-US" altLang="zh-CN" sz="2800"/>
              <a:t> ∪ V</a:t>
            </a:r>
            <a:r>
              <a:rPr lang="en-US" altLang="zh-CN" sz="2800" baseline="-25000"/>
              <a:t>2</a:t>
            </a:r>
            <a:r>
              <a:rPr lang="en-US" altLang="zh-CN" sz="2800"/>
              <a:t>, where V</a:t>
            </a:r>
            <a:r>
              <a:rPr lang="en-US" altLang="zh-CN" sz="2800" baseline="-25000"/>
              <a:t>1 </a:t>
            </a:r>
            <a:r>
              <a:rPr lang="en-US" altLang="zh-CN" sz="2800"/>
              <a:t>and V</a:t>
            </a:r>
            <a:r>
              <a:rPr lang="en-US" altLang="zh-CN" sz="2800" baseline="-25000"/>
              <a:t>2</a:t>
            </a:r>
            <a:r>
              <a:rPr lang="en-US" altLang="zh-CN" sz="2800"/>
              <a:t> are disjoint sets and every edge in E connects a vertex in V1 and a vertex in V</a:t>
            </a:r>
            <a:r>
              <a:rPr lang="en-US" altLang="zh-CN" sz="2800" baseline="-25000"/>
              <a:t>2</a:t>
            </a:r>
            <a:r>
              <a:rPr lang="en-US" altLang="zh-CN" sz="2800"/>
              <a:t>. </a:t>
            </a:r>
          </a:p>
          <a:p>
            <a:pPr>
              <a:lnSpc>
                <a:spcPct val="150000"/>
              </a:lnSpc>
            </a:pPr>
            <a:r>
              <a:rPr lang="en-US" altLang="zh-CN" sz="2800"/>
              <a:t>If we assign one color to each vertex in V</a:t>
            </a:r>
            <a:r>
              <a:rPr lang="en-US" altLang="zh-CN" sz="2800" baseline="-25000"/>
              <a:t>1</a:t>
            </a:r>
            <a:r>
              <a:rPr lang="en-US" altLang="zh-CN" sz="2800"/>
              <a:t> and a second color to each vertex in V</a:t>
            </a:r>
            <a:r>
              <a:rPr lang="en-US" altLang="zh-CN" sz="2800" baseline="-25000"/>
              <a:t>2</a:t>
            </a:r>
            <a:r>
              <a:rPr lang="en-US" altLang="zh-CN" sz="2800"/>
              <a:t>, then no two adjacent vertices are assigned the same color.</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Proof</a:t>
            </a:r>
            <a:endParaRPr lang="zh-CN" altLang="en-US" sz="4000" b="1" dirty="0"/>
          </a:p>
        </p:txBody>
      </p:sp>
      <p:sp>
        <p:nvSpPr>
          <p:cNvPr id="8" name="文本框 7"/>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10.2.4 Bipartite Graphs</a:t>
            </a:r>
            <a:endParaRPr lang="en-US" altLang="zh-CN" sz="3200" dirty="0"/>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1495386"/>
            <a:ext cx="11328019" cy="536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Now suppose that it is possible to assign colors to the vertices of the graph using just two colors so that no two adjacent vertices are assigned the same color. V</a:t>
            </a:r>
            <a:r>
              <a:rPr lang="en-US" altLang="zh-CN" sz="2800" baseline="-25000"/>
              <a:t>1</a:t>
            </a:r>
            <a:r>
              <a:rPr lang="en-US" altLang="zh-CN" sz="2800"/>
              <a:t> be the set of vertices assigned one color and V</a:t>
            </a:r>
            <a:r>
              <a:rPr lang="en-US" altLang="zh-CN" sz="2800" baseline="-25000"/>
              <a:t>2</a:t>
            </a:r>
            <a:r>
              <a:rPr lang="en-US" altLang="zh-CN" sz="2800"/>
              <a:t> be the set of vertices assigned the other color. Then, V</a:t>
            </a:r>
            <a:r>
              <a:rPr lang="en-US" altLang="zh-CN" sz="2800" baseline="-25000"/>
              <a:t>1</a:t>
            </a:r>
            <a:r>
              <a:rPr lang="en-US" altLang="zh-CN" sz="2800"/>
              <a:t> and V</a:t>
            </a:r>
            <a:r>
              <a:rPr lang="en-US" altLang="zh-CN" sz="2800" baseline="-25000"/>
              <a:t>2</a:t>
            </a:r>
            <a:r>
              <a:rPr lang="en-US" altLang="zh-CN" sz="2800"/>
              <a:t> are disjoint and V = V</a:t>
            </a:r>
            <a:r>
              <a:rPr lang="en-US" altLang="zh-CN" sz="2800" baseline="-25000"/>
              <a:t>1</a:t>
            </a:r>
            <a:r>
              <a:rPr lang="en-US" altLang="zh-CN" sz="2800"/>
              <a:t> ∪ V</a:t>
            </a:r>
            <a:r>
              <a:rPr lang="en-US" altLang="zh-CN" sz="2800" baseline="-25000"/>
              <a:t>2</a:t>
            </a:r>
            <a:r>
              <a:rPr lang="en-US" altLang="zh-CN" sz="2800"/>
              <a:t>. </a:t>
            </a:r>
          </a:p>
          <a:p>
            <a:pPr>
              <a:lnSpc>
                <a:spcPct val="150000"/>
              </a:lnSpc>
            </a:pPr>
            <a:r>
              <a:rPr lang="en-US" altLang="zh-CN" sz="2800"/>
              <a:t>Furthermore, every edge connects a vertex in V</a:t>
            </a:r>
            <a:r>
              <a:rPr lang="en-US" altLang="zh-CN" sz="2800" baseline="-25000"/>
              <a:t>1</a:t>
            </a:r>
            <a:r>
              <a:rPr lang="en-US" altLang="zh-CN" sz="2800"/>
              <a:t> and a vertex in V</a:t>
            </a:r>
            <a:r>
              <a:rPr lang="en-US" altLang="zh-CN" sz="2800" baseline="-25000"/>
              <a:t>2</a:t>
            </a:r>
            <a:r>
              <a:rPr lang="en-US" altLang="zh-CN" sz="2800"/>
              <a:t> because no two adjacent vertices are either both in V</a:t>
            </a:r>
            <a:r>
              <a:rPr lang="en-US" altLang="zh-CN" sz="2800" baseline="-25000"/>
              <a:t>1</a:t>
            </a:r>
            <a:r>
              <a:rPr lang="en-US" altLang="zh-CN" sz="2800"/>
              <a:t> or both in V</a:t>
            </a:r>
            <a:r>
              <a:rPr lang="en-US" altLang="zh-CN" sz="2800" baseline="-25000"/>
              <a:t>2</a:t>
            </a:r>
            <a:r>
              <a:rPr lang="en-US" altLang="zh-CN" sz="2800"/>
              <a:t>. Consequently, G is bipartite.</a:t>
            </a:r>
          </a:p>
        </p:txBody>
      </p:sp>
      <p:sp>
        <p:nvSpPr>
          <p:cNvPr id="6" name="文本框 5"/>
          <p:cNvSpPr txBox="1"/>
          <p:nvPr/>
        </p:nvSpPr>
        <p:spPr>
          <a:xfrm>
            <a:off x="3866147" y="787500"/>
            <a:ext cx="4459705" cy="707886"/>
          </a:xfrm>
          <a:prstGeom prst="rect">
            <a:avLst/>
          </a:prstGeom>
          <a:noFill/>
        </p:spPr>
        <p:txBody>
          <a:bodyPr wrap="square" rtlCol="0">
            <a:spAutoFit/>
          </a:bodyPr>
          <a:lstStyle/>
          <a:p>
            <a:pPr algn="ctr"/>
            <a:r>
              <a:rPr lang="en-US" altLang="zh-CN" sz="4000" b="1"/>
              <a:t>Proof</a:t>
            </a:r>
            <a:endParaRPr lang="zh-CN" altLang="en-US" sz="4000" b="1" dirty="0"/>
          </a:p>
        </p:txBody>
      </p:sp>
      <p:sp>
        <p:nvSpPr>
          <p:cNvPr id="8" name="文本框 7"/>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10.2.4 Bipartite Graphs</a:t>
            </a:r>
            <a:endParaRPr lang="en-US" altLang="zh-CN" sz="3200" dirty="0"/>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Example 13:</a:t>
            </a:r>
          </a:p>
          <a:p>
            <a:pPr lvl="1">
              <a:lnSpc>
                <a:spcPct val="150000"/>
              </a:lnSpc>
              <a:buClr>
                <a:schemeClr val="tx1"/>
              </a:buClr>
              <a:buFont typeface="Wingdings" panose="05000000000000000000" pitchFamily="2" charset="2"/>
              <a:buChar char="l"/>
            </a:pPr>
            <a:r>
              <a:rPr lang="en-US" altLang="zh-CN" sz="2400" dirty="0">
                <a:solidFill>
                  <a:srgbClr val="FF0000"/>
                </a:solidFill>
              </a:rPr>
              <a:t>Complete Bipartite Graphs(</a:t>
            </a:r>
            <a:r>
              <a:rPr lang="zh-CN" altLang="en-US" sz="2400" dirty="0">
                <a:solidFill>
                  <a:srgbClr val="FF0000"/>
                </a:solidFill>
              </a:rPr>
              <a:t>完全二分图</a:t>
            </a:r>
            <a:r>
              <a:rPr lang="en-US" altLang="zh-CN" sz="2400" dirty="0">
                <a:solidFill>
                  <a:srgbClr val="FF0000"/>
                </a:solidFill>
              </a:rPr>
              <a:t>) </a:t>
            </a:r>
          </a:p>
          <a:p>
            <a:pPr lvl="1">
              <a:lnSpc>
                <a:spcPct val="150000"/>
              </a:lnSpc>
              <a:buClr>
                <a:schemeClr val="tx1"/>
              </a:buClr>
              <a:buFont typeface="Wingdings" panose="05000000000000000000" pitchFamily="2" charset="2"/>
              <a:buChar char="l"/>
            </a:pPr>
            <a:r>
              <a:rPr lang="en-US" altLang="zh-CN" sz="2400" dirty="0"/>
              <a:t>A complete bipartite graph </a:t>
            </a:r>
            <a:r>
              <a:rPr lang="en-US" altLang="zh-CN" sz="2400" dirty="0" err="1"/>
              <a:t>K</a:t>
            </a:r>
            <a:r>
              <a:rPr lang="en-US" altLang="zh-CN" sz="2400" baseline="-25000" dirty="0" err="1"/>
              <a:t>m,n</a:t>
            </a:r>
            <a:r>
              <a:rPr lang="en-US" altLang="zh-CN" sz="2400" baseline="-25000" dirty="0"/>
              <a:t> </a:t>
            </a:r>
            <a:r>
              <a:rPr lang="en-US" altLang="zh-CN" sz="2400" dirty="0"/>
              <a:t>is a graph that has its vertex set partitioned into two subsets of m and n vertices, respectively with an edge between two vertices if and only if one vertex is in the first subset and the other vertex is in the second subset. The complete bipartite graphs K</a:t>
            </a:r>
            <a:r>
              <a:rPr lang="en-US" altLang="zh-CN" sz="2400" baseline="-25000" dirty="0"/>
              <a:t>2,3</a:t>
            </a:r>
            <a:r>
              <a:rPr lang="en-US" altLang="zh-CN" sz="2400" dirty="0"/>
              <a:t>, K</a:t>
            </a:r>
            <a:r>
              <a:rPr lang="en-US" altLang="zh-CN" sz="2400" baseline="-25000" dirty="0"/>
              <a:t>3,3</a:t>
            </a:r>
            <a:r>
              <a:rPr lang="en-US" altLang="zh-CN" sz="2400" dirty="0"/>
              <a:t>, K</a:t>
            </a:r>
            <a:r>
              <a:rPr lang="en-US" altLang="zh-CN" sz="2400" baseline="-25000" dirty="0"/>
              <a:t>3,5</a:t>
            </a:r>
            <a:r>
              <a:rPr lang="en-US" altLang="zh-CN" sz="2400" dirty="0"/>
              <a:t>, and K</a:t>
            </a:r>
            <a:r>
              <a:rPr lang="en-US" altLang="zh-CN" sz="2400" baseline="-25000" dirty="0"/>
              <a:t>2,6</a:t>
            </a:r>
            <a:r>
              <a:rPr lang="en-US" altLang="zh-CN" sz="2400" dirty="0"/>
              <a:t> are displayed in Figure 9.</a:t>
            </a:r>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10.2.4 Bipartite Graphs</a:t>
            </a:r>
            <a:endParaRPr lang="en-US" altLang="zh-CN" sz="32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58839" y="681104"/>
            <a:ext cx="11874321" cy="598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200000"/>
              </a:lnSpc>
              <a:spcBef>
                <a:spcPct val="0"/>
              </a:spcBef>
              <a:buFontTx/>
              <a:buNone/>
            </a:pPr>
            <a:r>
              <a:rPr kumimoji="1" lang="en-US" altLang="zh-CN" sz="2800" b="1" dirty="0">
                <a:latin typeface="宋体" panose="02010600030101010101" pitchFamily="2" charset="-122"/>
              </a:rPr>
              <a:t>[</a:t>
            </a:r>
            <a:r>
              <a:rPr kumimoji="1" lang="zh-CN" altLang="en-US" sz="2800" b="1" dirty="0">
                <a:latin typeface="宋体" panose="02010600030101010101" pitchFamily="2" charset="-122"/>
              </a:rPr>
              <a:t>定义</a:t>
            </a:r>
            <a:r>
              <a:rPr kumimoji="1" lang="en-US" altLang="zh-CN" sz="2800" b="1" dirty="0">
                <a:latin typeface="宋体" panose="02010600030101010101" pitchFamily="2" charset="-122"/>
              </a:rPr>
              <a:t>]</a:t>
            </a:r>
            <a:r>
              <a:rPr kumimoji="1" lang="zh-CN" altLang="en-US" sz="2800" b="1" dirty="0">
                <a:latin typeface="宋体" panose="02010600030101010101" pitchFamily="2" charset="-122"/>
              </a:rPr>
              <a:t>图</a:t>
            </a:r>
          </a:p>
          <a:p>
            <a:pPr algn="just" eaLnBrk="1" hangingPunct="1">
              <a:lnSpc>
                <a:spcPct val="200000"/>
              </a:lnSpc>
              <a:spcBef>
                <a:spcPct val="0"/>
              </a:spcBef>
              <a:buFontTx/>
              <a:buNone/>
            </a:pPr>
            <a:r>
              <a:rPr kumimoji="1" lang="zh-CN" altLang="en-US" sz="2800" b="1" dirty="0">
                <a:latin typeface="宋体" panose="02010600030101010101" pitchFamily="2" charset="-122"/>
              </a:rPr>
              <a:t>  Ｖ是一个非空有限集，Ｅ是Ｖ上的一个二元关系，有序对（Ｖ，Ｅ）称为</a:t>
            </a:r>
            <a:r>
              <a:rPr kumimoji="1" lang="zh-CN" altLang="en-US" sz="2800" b="1" dirty="0">
                <a:solidFill>
                  <a:schemeClr val="tx2"/>
                </a:solidFill>
                <a:latin typeface="宋体" panose="02010600030101010101" pitchFamily="2" charset="-122"/>
              </a:rPr>
              <a:t>有向图</a:t>
            </a:r>
            <a:r>
              <a:rPr kumimoji="1" lang="en-US" altLang="zh-CN" sz="2800" b="1" dirty="0">
                <a:solidFill>
                  <a:schemeClr val="tx2"/>
                </a:solidFill>
                <a:latin typeface="宋体" panose="02010600030101010101" pitchFamily="2" charset="-122"/>
              </a:rPr>
              <a:t>/Directed Graph</a:t>
            </a:r>
            <a:r>
              <a:rPr kumimoji="1" lang="zh-CN" altLang="en-US" sz="2800" b="1" dirty="0">
                <a:latin typeface="宋体" panose="02010600030101010101" pitchFamily="2" charset="-122"/>
              </a:rPr>
              <a:t>。</a:t>
            </a:r>
          </a:p>
          <a:p>
            <a:pPr algn="just" eaLnBrk="1" hangingPunct="1">
              <a:lnSpc>
                <a:spcPct val="200000"/>
              </a:lnSpc>
              <a:spcBef>
                <a:spcPct val="0"/>
              </a:spcBef>
              <a:buFontTx/>
              <a:buNone/>
            </a:pPr>
            <a:r>
              <a:rPr kumimoji="1" lang="zh-CN" altLang="en-US" sz="2800" b="1" dirty="0">
                <a:latin typeface="宋体" panose="02010600030101010101" pitchFamily="2" charset="-122"/>
              </a:rPr>
              <a:t>  若将</a:t>
            </a:r>
            <a:r>
              <a:rPr kumimoji="1" lang="en-US" altLang="zh-CN" sz="2800" b="1" dirty="0">
                <a:latin typeface="宋体" panose="02010600030101010101" pitchFamily="2" charset="-122"/>
              </a:rPr>
              <a:t>E</a:t>
            </a:r>
            <a:r>
              <a:rPr kumimoji="1" lang="zh-CN" altLang="en-US" sz="2800" b="1" dirty="0">
                <a:latin typeface="宋体" panose="02010600030101010101" pitchFamily="2" charset="-122"/>
              </a:rPr>
              <a:t>中的有序对看成是无序的（即将</a:t>
            </a:r>
            <a:r>
              <a:rPr kumimoji="1" lang="en-US" altLang="zh-CN" sz="2800" b="1" dirty="0">
                <a:latin typeface="宋体" panose="02010600030101010101" pitchFamily="2" charset="-122"/>
              </a:rPr>
              <a:t>e=(</a:t>
            </a:r>
            <a:r>
              <a:rPr kumimoji="1" lang="en-US" altLang="zh-CN" sz="2800" b="1" dirty="0" err="1">
                <a:latin typeface="宋体" panose="02010600030101010101" pitchFamily="2" charset="-122"/>
              </a:rPr>
              <a:t>a,b</a:t>
            </a:r>
            <a:r>
              <a:rPr kumimoji="1" lang="en-US" altLang="zh-CN" sz="2800" b="1" dirty="0">
                <a:latin typeface="宋体" panose="02010600030101010101" pitchFamily="2" charset="-122"/>
              </a:rPr>
              <a:t>)</a:t>
            </a:r>
            <a:r>
              <a:rPr kumimoji="1" lang="zh-CN" altLang="en-US" sz="2800" b="1" dirty="0">
                <a:latin typeface="宋体" panose="02010600030101010101" pitchFamily="2" charset="-122"/>
              </a:rPr>
              <a:t>看成</a:t>
            </a:r>
            <a:r>
              <a:rPr kumimoji="1" lang="en-US" altLang="zh-CN" sz="2800" b="1" dirty="0">
                <a:latin typeface="宋体" panose="02010600030101010101" pitchFamily="2" charset="-122"/>
              </a:rPr>
              <a:t>e={</a:t>
            </a:r>
            <a:r>
              <a:rPr kumimoji="1" lang="en-US" altLang="zh-CN" sz="2800" b="1" dirty="0" err="1">
                <a:latin typeface="宋体" panose="02010600030101010101" pitchFamily="2" charset="-122"/>
              </a:rPr>
              <a:t>a,b</a:t>
            </a:r>
            <a:r>
              <a:rPr kumimoji="1" lang="en-US" altLang="zh-CN" sz="2800" b="1" dirty="0">
                <a:latin typeface="宋体" panose="02010600030101010101" pitchFamily="2" charset="-122"/>
              </a:rPr>
              <a:t>}</a:t>
            </a:r>
            <a:r>
              <a:rPr kumimoji="1" lang="zh-CN" altLang="en-US" sz="2800" b="1" dirty="0">
                <a:latin typeface="宋体" panose="02010600030101010101" pitchFamily="2" charset="-122"/>
              </a:rPr>
              <a:t>），则称（Ｖ，Ｅ）为</a:t>
            </a:r>
            <a:r>
              <a:rPr kumimoji="1" lang="zh-CN" altLang="en-US" sz="2800" b="1" dirty="0">
                <a:solidFill>
                  <a:schemeClr val="tx2"/>
                </a:solidFill>
                <a:latin typeface="宋体" panose="02010600030101010101" pitchFamily="2" charset="-122"/>
              </a:rPr>
              <a:t>无向图</a:t>
            </a:r>
            <a:r>
              <a:rPr kumimoji="1" lang="en-US" altLang="zh-CN" sz="2800" b="1" dirty="0">
                <a:solidFill>
                  <a:schemeClr val="tx2"/>
                </a:solidFill>
                <a:latin typeface="宋体" panose="02010600030101010101" pitchFamily="2" charset="-122"/>
              </a:rPr>
              <a:t>/Undirected Graph</a:t>
            </a:r>
            <a:r>
              <a:rPr kumimoji="1" lang="zh-CN" altLang="en-US" sz="2800" b="1" dirty="0">
                <a:latin typeface="宋体" panose="02010600030101010101" pitchFamily="2" charset="-122"/>
              </a:rPr>
              <a:t>。有向图和无向图统称为</a:t>
            </a:r>
            <a:r>
              <a:rPr kumimoji="1" lang="zh-CN" altLang="en-US" sz="2800" b="1" dirty="0">
                <a:solidFill>
                  <a:schemeClr val="tx2"/>
                </a:solidFill>
                <a:latin typeface="宋体" panose="02010600030101010101" pitchFamily="2" charset="-122"/>
              </a:rPr>
              <a:t>图</a:t>
            </a:r>
            <a:r>
              <a:rPr kumimoji="1" lang="en-US" altLang="zh-CN" sz="2800" b="1" dirty="0">
                <a:solidFill>
                  <a:schemeClr val="tx2"/>
                </a:solidFill>
                <a:latin typeface="宋体" panose="02010600030101010101" pitchFamily="2" charset="-122"/>
              </a:rPr>
              <a:t>/Graph </a:t>
            </a:r>
            <a:r>
              <a:rPr kumimoji="1" lang="zh-CN" altLang="en-US" sz="2800" b="1" dirty="0">
                <a:solidFill>
                  <a:schemeClr val="tx2"/>
                </a:solidFill>
                <a:latin typeface="宋体" panose="02010600030101010101" pitchFamily="2" charset="-122"/>
              </a:rPr>
              <a:t>，记为</a:t>
            </a:r>
            <a:r>
              <a:rPr kumimoji="1" lang="en-US" altLang="zh-CN" sz="2800" b="1" dirty="0">
                <a:solidFill>
                  <a:schemeClr val="tx2"/>
                </a:solidFill>
                <a:latin typeface="宋体" panose="02010600030101010101" pitchFamily="2" charset="-122"/>
              </a:rPr>
              <a:t>G </a:t>
            </a:r>
            <a:r>
              <a:rPr kumimoji="1" lang="zh-CN" altLang="en-US" sz="2800" b="1" dirty="0">
                <a:latin typeface="宋体" panose="02010600030101010101" pitchFamily="2" charset="-122"/>
              </a:rPr>
              <a:t>。</a:t>
            </a:r>
          </a:p>
          <a:p>
            <a:pPr algn="just" eaLnBrk="1" hangingPunct="1">
              <a:lnSpc>
                <a:spcPct val="200000"/>
              </a:lnSpc>
              <a:spcBef>
                <a:spcPct val="0"/>
              </a:spcBef>
              <a:buFontTx/>
              <a:buNone/>
            </a:pPr>
            <a:r>
              <a:rPr kumimoji="1" lang="zh-CN" altLang="en-US" sz="2800" b="1" dirty="0">
                <a:latin typeface="宋体" panose="02010600030101010101" pitchFamily="2" charset="-122"/>
              </a:rPr>
              <a:t>          </a:t>
            </a:r>
            <a:r>
              <a:rPr kumimoji="1" lang="en-US" altLang="zh-CN" sz="2800" b="1" dirty="0">
                <a:latin typeface="宋体" panose="02010600030101010101" pitchFamily="2" charset="-122"/>
              </a:rPr>
              <a:t>G = </a:t>
            </a:r>
            <a:r>
              <a:rPr kumimoji="1" lang="zh-CN" altLang="en-US" sz="2800" b="1" dirty="0">
                <a:latin typeface="宋体" panose="02010600030101010101" pitchFamily="2" charset="-122"/>
              </a:rPr>
              <a:t>（Ｖ，Ｅ）</a:t>
            </a:r>
            <a:endParaRPr kumimoji="1" lang="en-US" altLang="zh-CN" sz="2800" b="1" dirty="0">
              <a:latin typeface="Times New Roman" panose="02020603050405020304"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13:</a:t>
            </a:r>
            <a:endParaRPr lang="en-US" altLang="zh-CN" sz="2800"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10.2.4 Bipartite Graphs</a:t>
            </a:r>
            <a:endParaRPr lang="en-US" altLang="zh-CN" sz="3200" dirty="0"/>
          </a:p>
        </p:txBody>
      </p:sp>
      <p:pic>
        <p:nvPicPr>
          <p:cNvPr id="3" name="图片 2"/>
          <p:cNvPicPr>
            <a:picLocks noChangeAspect="1"/>
          </p:cNvPicPr>
          <p:nvPr/>
        </p:nvPicPr>
        <p:blipFill>
          <a:blip r:embed="rId3"/>
          <a:stretch>
            <a:fillRect/>
          </a:stretch>
        </p:blipFill>
        <p:spPr>
          <a:xfrm>
            <a:off x="2408190" y="1858854"/>
            <a:ext cx="7375619" cy="4263364"/>
          </a:xfrm>
          <a:prstGeom prst="rect">
            <a:avLst/>
          </a:prstGeom>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98195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Bipartite graphs can be used to model many types of applications that involve </a:t>
            </a:r>
            <a:r>
              <a:rPr lang="en-US" altLang="zh-CN" sz="2800" dirty="0">
                <a:solidFill>
                  <a:srgbClr val="FF0000"/>
                </a:solidFill>
              </a:rPr>
              <a:t>matching</a:t>
            </a:r>
            <a:r>
              <a:rPr lang="en-US" altLang="zh-CN" sz="2800" dirty="0"/>
              <a:t> the elements of one set to elements of another.</a:t>
            </a:r>
            <a:endParaRPr lang="zh-CN" altLang="en-US" sz="2800" dirty="0"/>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10.2.5 Bipartite Graphs and Matchings</a:t>
            </a:r>
            <a:endParaRPr lang="en-US" altLang="zh-CN" sz="3200" dirty="0"/>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5" y="788112"/>
            <a:ext cx="11527525"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Finding an assignment of jobs to employees can be thought of as finding a matching in the graph model, where a </a:t>
            </a:r>
            <a:r>
              <a:rPr lang="en-US" altLang="zh-CN" sz="2800">
                <a:solidFill>
                  <a:srgbClr val="FF0000"/>
                </a:solidFill>
              </a:rPr>
              <a:t>matching(</a:t>
            </a:r>
            <a:r>
              <a:rPr lang="zh-CN" altLang="en-US" sz="2800">
                <a:solidFill>
                  <a:srgbClr val="FF0000"/>
                </a:solidFill>
              </a:rPr>
              <a:t>匹配</a:t>
            </a:r>
            <a:r>
              <a:rPr lang="en-US" altLang="zh-CN" sz="2800">
                <a:solidFill>
                  <a:srgbClr val="FF0000"/>
                </a:solidFill>
              </a:rPr>
              <a:t>)</a:t>
            </a:r>
            <a:r>
              <a:rPr lang="en-US" altLang="zh-CN" sz="2800"/>
              <a:t> M in a simple graph G = (V, E) is a subset of the set E of edges of the graph such that no two edges are incident with the same vertex. </a:t>
            </a:r>
          </a:p>
          <a:p>
            <a:pPr>
              <a:lnSpc>
                <a:spcPct val="150000"/>
              </a:lnSpc>
            </a:pPr>
            <a:r>
              <a:rPr lang="en-US" altLang="zh-CN" sz="2800"/>
              <a:t>In other words, a matching is a subset of edges such that if {s, t} and {u, v} are distinct edges of the matching, then s, t, u, and v are distinct. </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10.2.5 Bipartite Graphs and Matchings</a:t>
            </a:r>
            <a:endParaRPr lang="en-US" altLang="zh-CN" sz="3200" dirty="0"/>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577401"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A vertex that is the endpoint of an edge of a matching M is said to be </a:t>
            </a:r>
            <a:r>
              <a:rPr lang="en-US" altLang="zh-CN" sz="2800" dirty="0">
                <a:solidFill>
                  <a:srgbClr val="FF0000"/>
                </a:solidFill>
              </a:rPr>
              <a:t>matched(</a:t>
            </a:r>
            <a:r>
              <a:rPr lang="zh-CN" altLang="en-US" sz="2800" dirty="0">
                <a:solidFill>
                  <a:srgbClr val="FF0000"/>
                </a:solidFill>
              </a:rPr>
              <a:t>被匹配</a:t>
            </a:r>
            <a:r>
              <a:rPr lang="en-US" altLang="zh-CN" sz="2800" dirty="0">
                <a:solidFill>
                  <a:srgbClr val="FF0000"/>
                </a:solidFill>
              </a:rPr>
              <a:t>) </a:t>
            </a:r>
            <a:r>
              <a:rPr lang="en-US" altLang="zh-CN" sz="2800" dirty="0"/>
              <a:t>in M; otherwise it is said to be </a:t>
            </a:r>
            <a:r>
              <a:rPr lang="en-US" altLang="zh-CN" sz="2800" dirty="0">
                <a:solidFill>
                  <a:srgbClr val="FF0000"/>
                </a:solidFill>
              </a:rPr>
              <a:t>unmatched(</a:t>
            </a:r>
            <a:r>
              <a:rPr lang="zh-CN" altLang="en-US" sz="2800" dirty="0">
                <a:solidFill>
                  <a:srgbClr val="FF0000"/>
                </a:solidFill>
              </a:rPr>
              <a:t>未匹配</a:t>
            </a:r>
            <a:r>
              <a:rPr lang="en-US" altLang="zh-CN" sz="2800" dirty="0">
                <a:solidFill>
                  <a:srgbClr val="FF0000"/>
                </a:solidFill>
              </a:rPr>
              <a:t>)</a:t>
            </a:r>
            <a:r>
              <a:rPr lang="en-US" altLang="zh-CN" sz="2800" dirty="0"/>
              <a:t>.</a:t>
            </a:r>
          </a:p>
          <a:p>
            <a:pPr>
              <a:lnSpc>
                <a:spcPct val="150000"/>
              </a:lnSpc>
            </a:pPr>
            <a:r>
              <a:rPr lang="en-US" altLang="zh-CN" sz="2800" dirty="0"/>
              <a:t>A </a:t>
            </a:r>
            <a:r>
              <a:rPr lang="en-US" altLang="zh-CN" sz="2800" dirty="0">
                <a:solidFill>
                  <a:srgbClr val="FF0000"/>
                </a:solidFill>
              </a:rPr>
              <a:t>maximum matching(</a:t>
            </a:r>
            <a:r>
              <a:rPr lang="zh-CN" altLang="en-US" sz="2800" dirty="0">
                <a:solidFill>
                  <a:srgbClr val="FF0000"/>
                </a:solidFill>
              </a:rPr>
              <a:t>最大匹配</a:t>
            </a:r>
            <a:r>
              <a:rPr lang="en-US" altLang="zh-CN" sz="2800" dirty="0">
                <a:solidFill>
                  <a:srgbClr val="FF0000"/>
                </a:solidFill>
              </a:rPr>
              <a:t>) </a:t>
            </a:r>
            <a:r>
              <a:rPr lang="en-US" altLang="zh-CN" sz="2800" dirty="0"/>
              <a:t>is a matching with the largest number of edges. We say that a matching M in a bipartite graph G = (V, E) with bipartition (V</a:t>
            </a:r>
            <a:r>
              <a:rPr lang="en-US" altLang="zh-CN" sz="2800" baseline="-25000" dirty="0"/>
              <a:t>1</a:t>
            </a:r>
            <a:r>
              <a:rPr lang="en-US" altLang="zh-CN" sz="2800" dirty="0"/>
              <a:t>, V</a:t>
            </a:r>
            <a:r>
              <a:rPr lang="en-US" altLang="zh-CN" sz="2800" baseline="-25000" dirty="0"/>
              <a:t>2</a:t>
            </a:r>
            <a:r>
              <a:rPr lang="en-US" altLang="zh-CN" sz="2800" dirty="0"/>
              <a:t>) is a </a:t>
            </a:r>
            <a:r>
              <a:rPr lang="en-US" altLang="zh-CN" sz="2800" dirty="0">
                <a:solidFill>
                  <a:srgbClr val="FF0000"/>
                </a:solidFill>
              </a:rPr>
              <a:t>complete matching(</a:t>
            </a:r>
            <a:r>
              <a:rPr lang="zh-CN" altLang="en-US" sz="2800" dirty="0">
                <a:solidFill>
                  <a:srgbClr val="FF0000"/>
                </a:solidFill>
              </a:rPr>
              <a:t>完全匹配</a:t>
            </a:r>
            <a:r>
              <a:rPr lang="en-US" altLang="zh-CN" sz="2800" dirty="0">
                <a:solidFill>
                  <a:srgbClr val="FF0000"/>
                </a:solidFill>
              </a:rPr>
              <a:t>) </a:t>
            </a:r>
            <a:r>
              <a:rPr lang="en-US" altLang="zh-CN" sz="2800" dirty="0"/>
              <a:t>from V</a:t>
            </a:r>
            <a:r>
              <a:rPr lang="en-US" altLang="zh-CN" sz="2800" baseline="-25000" dirty="0"/>
              <a:t>1 </a:t>
            </a:r>
            <a:r>
              <a:rPr lang="en-US" altLang="zh-CN" sz="2800" dirty="0"/>
              <a:t>to V</a:t>
            </a:r>
            <a:r>
              <a:rPr lang="en-US" altLang="zh-CN" sz="2800" baseline="-25000" dirty="0"/>
              <a:t>2</a:t>
            </a:r>
            <a:r>
              <a:rPr lang="en-US" altLang="zh-CN" sz="2800" dirty="0"/>
              <a:t> if every vertex in V</a:t>
            </a:r>
            <a:r>
              <a:rPr lang="en-US" altLang="zh-CN" sz="2800" baseline="-25000" dirty="0"/>
              <a:t>1</a:t>
            </a:r>
            <a:r>
              <a:rPr lang="en-US" altLang="zh-CN" sz="2800" dirty="0"/>
              <a:t> is the endpoint of an edge in the matching, or equivalently, if |M| = |V</a:t>
            </a:r>
            <a:r>
              <a:rPr lang="en-US" altLang="zh-CN" sz="2800" baseline="-25000" dirty="0"/>
              <a:t>1</a:t>
            </a:r>
            <a:r>
              <a:rPr lang="en-US" altLang="zh-CN" sz="2800" dirty="0"/>
              <a:t>|.</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10.2.5 Bipartite Graphs and Matchings</a:t>
            </a:r>
            <a:endParaRPr lang="en-US" altLang="zh-CN" sz="3200" dirty="0"/>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06207"/>
            <a:ext cx="11577401"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solidFill>
                  <a:srgbClr val="FF0000"/>
                </a:solidFill>
              </a:rPr>
              <a:t>NECESSARY AND SUFFICIENT CONDITIONS FOR COMPLETE MATCHINGS(</a:t>
            </a:r>
            <a:r>
              <a:rPr lang="zh-CN" altLang="en-US" sz="2800">
                <a:solidFill>
                  <a:srgbClr val="FF0000"/>
                </a:solidFill>
              </a:rPr>
              <a:t>完全匹配的充分必要条件</a:t>
            </a:r>
            <a:r>
              <a:rPr lang="en-US" altLang="zh-CN" sz="2800">
                <a:solidFill>
                  <a:srgbClr val="FF0000"/>
                </a:solidFill>
              </a:rPr>
              <a:t>) </a:t>
            </a:r>
          </a:p>
          <a:p>
            <a:pPr lvl="1">
              <a:lnSpc>
                <a:spcPct val="150000"/>
              </a:lnSpc>
            </a:pPr>
            <a:r>
              <a:rPr lang="en-US" altLang="zh-CN" sz="2400"/>
              <a:t>We now turn our attention to the question of determining whether a complete matching from V</a:t>
            </a:r>
            <a:r>
              <a:rPr lang="en-US" altLang="zh-CN" sz="2400" baseline="-25000"/>
              <a:t>1</a:t>
            </a:r>
            <a:r>
              <a:rPr lang="en-US" altLang="zh-CN" sz="2400"/>
              <a:t> to V</a:t>
            </a:r>
            <a:r>
              <a:rPr lang="en-US" altLang="zh-CN" sz="2400" baseline="-25000"/>
              <a:t>2 </a:t>
            </a:r>
            <a:r>
              <a:rPr lang="en-US" altLang="zh-CN" sz="2400"/>
              <a:t>exists when (V</a:t>
            </a:r>
            <a:r>
              <a:rPr lang="en-US" altLang="zh-CN" sz="2400" baseline="-25000"/>
              <a:t>1</a:t>
            </a:r>
            <a:r>
              <a:rPr lang="en-US" altLang="zh-CN" sz="2400"/>
              <a:t>, V</a:t>
            </a:r>
            <a:r>
              <a:rPr lang="en-US" altLang="zh-CN" sz="2400" baseline="-25000"/>
              <a:t>2</a:t>
            </a:r>
            <a:r>
              <a:rPr lang="en-US" altLang="zh-CN" sz="2400"/>
              <a:t>) is a bipartition of a bipartite graph G = (V, E). We will introduce a theorem that provides a set of necessary and sufficient conditions for the existence of a complete matching. This theorem was proved by Philip Hall in 1935.</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10.2.5 Bipartite Graphs and Matchings</a:t>
            </a:r>
            <a:endParaRPr lang="en-US" altLang="zh-CN" sz="3200" dirty="0"/>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10.2.5 Bipartite Graphs and Matchings</a:t>
            </a:r>
            <a:endParaRPr lang="en-US" altLang="zh-CN" sz="3200" dirty="0"/>
          </a:p>
        </p:txBody>
      </p:sp>
      <p:sp>
        <p:nvSpPr>
          <p:cNvPr id="6" name="Rectangle 3"/>
          <p:cNvSpPr txBox="1">
            <a:spLocks noChangeArrowheads="1"/>
          </p:cNvSpPr>
          <p:nvPr/>
        </p:nvSpPr>
        <p:spPr bwMode="auto">
          <a:xfrm>
            <a:off x="210046" y="2008487"/>
            <a:ext cx="11328019"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solidFill>
                  <a:srgbClr val="FF0000"/>
                </a:solidFill>
              </a:rPr>
              <a:t>HALL’S MARRIAGE THEOREM(</a:t>
            </a:r>
            <a:r>
              <a:rPr lang="zh-CN" altLang="en-US" sz="2800" dirty="0">
                <a:solidFill>
                  <a:srgbClr val="FF0000"/>
                </a:solidFill>
              </a:rPr>
              <a:t>霍尔婚姻定理</a:t>
            </a:r>
            <a:r>
              <a:rPr lang="en-US" altLang="zh-CN" sz="2800" dirty="0">
                <a:solidFill>
                  <a:srgbClr val="FF0000"/>
                </a:solidFill>
              </a:rPr>
              <a:t>) </a:t>
            </a:r>
          </a:p>
          <a:p>
            <a:pPr>
              <a:lnSpc>
                <a:spcPct val="150000"/>
              </a:lnSpc>
            </a:pPr>
            <a:r>
              <a:rPr lang="en-US" altLang="zh-CN" sz="2800" dirty="0"/>
              <a:t>The bipartite graph G = (V, E) with bipartition (V</a:t>
            </a:r>
            <a:r>
              <a:rPr lang="en-US" altLang="zh-CN" sz="2800" baseline="-25000" dirty="0"/>
              <a:t>1</a:t>
            </a:r>
            <a:r>
              <a:rPr lang="en-US" altLang="zh-CN" sz="2800" dirty="0"/>
              <a:t>, V</a:t>
            </a:r>
            <a:r>
              <a:rPr lang="en-US" altLang="zh-CN" sz="2800" baseline="-25000" dirty="0"/>
              <a:t>2</a:t>
            </a:r>
            <a:r>
              <a:rPr lang="en-US" altLang="zh-CN" sz="2800" dirty="0"/>
              <a:t>) has a complete matching from V</a:t>
            </a:r>
            <a:r>
              <a:rPr lang="en-US" altLang="zh-CN" sz="2800" baseline="-25000" dirty="0"/>
              <a:t>1</a:t>
            </a:r>
            <a:r>
              <a:rPr lang="en-US" altLang="zh-CN" sz="2800" dirty="0"/>
              <a:t> to V</a:t>
            </a:r>
            <a:r>
              <a:rPr lang="en-US" altLang="zh-CN" sz="2800" baseline="-25000" dirty="0"/>
              <a:t>2</a:t>
            </a:r>
            <a:r>
              <a:rPr lang="en-US" altLang="zh-CN" sz="2800" dirty="0"/>
              <a:t> if and only if |N(A)| ≥ |A| for all subsets A of V</a:t>
            </a:r>
            <a:r>
              <a:rPr lang="en-US" altLang="zh-CN" sz="2800" baseline="-25000" dirty="0"/>
              <a:t>1</a:t>
            </a:r>
            <a:endParaRPr lang="en-US" altLang="zh-CN" sz="2800" dirty="0"/>
          </a:p>
        </p:txBody>
      </p:sp>
      <p:sp>
        <p:nvSpPr>
          <p:cNvPr id="8" name="文本框 7"/>
          <p:cNvSpPr txBox="1"/>
          <p:nvPr/>
        </p:nvSpPr>
        <p:spPr>
          <a:xfrm>
            <a:off x="3866147" y="1020177"/>
            <a:ext cx="4459705" cy="707886"/>
          </a:xfrm>
          <a:prstGeom prst="rect">
            <a:avLst/>
          </a:prstGeom>
          <a:noFill/>
        </p:spPr>
        <p:txBody>
          <a:bodyPr wrap="square" rtlCol="0">
            <a:spAutoFit/>
          </a:bodyPr>
          <a:lstStyle/>
          <a:p>
            <a:pPr algn="ctr"/>
            <a:r>
              <a:rPr lang="en-US" altLang="zh-CN" sz="4000" b="1"/>
              <a:t>Theorem 5</a:t>
            </a:r>
            <a:endParaRPr lang="zh-CN" altLang="en-US" sz="4000" b="1" dirty="0"/>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16:</a:t>
            </a:r>
            <a:endParaRPr lang="en-US" altLang="zh-CN" sz="2800" dirty="0"/>
          </a:p>
          <a:p>
            <a:pPr lvl="1">
              <a:lnSpc>
                <a:spcPct val="150000"/>
              </a:lnSpc>
              <a:buClr>
                <a:schemeClr val="tx1"/>
              </a:buClr>
              <a:buFont typeface="Wingdings" panose="05000000000000000000" pitchFamily="2" charset="2"/>
              <a:buChar char="l"/>
            </a:pPr>
            <a:r>
              <a:rPr lang="en-US" altLang="zh-CN" sz="2400">
                <a:solidFill>
                  <a:srgbClr val="FF0000"/>
                </a:solidFill>
              </a:rPr>
              <a:t>Local Area Networks(</a:t>
            </a:r>
            <a:r>
              <a:rPr lang="zh-CN" altLang="en-US" sz="2400">
                <a:solidFill>
                  <a:srgbClr val="FF0000"/>
                </a:solidFill>
              </a:rPr>
              <a:t>局域网</a:t>
            </a:r>
            <a:r>
              <a:rPr lang="en-US" altLang="zh-CN" sz="2400">
                <a:solidFill>
                  <a:srgbClr val="FF0000"/>
                </a:solidFill>
              </a:rPr>
              <a:t>) </a:t>
            </a:r>
          </a:p>
          <a:p>
            <a:pPr>
              <a:lnSpc>
                <a:spcPct val="150000"/>
              </a:lnSpc>
              <a:buFont typeface="Wingdings" panose="05000000000000000000" pitchFamily="2" charset="2"/>
              <a:buChar char="l"/>
            </a:pPr>
            <a:r>
              <a:rPr lang="en-US" altLang="zh-CN" sz="2800"/>
              <a:t>Example 17:</a:t>
            </a:r>
          </a:p>
          <a:p>
            <a:pPr lvl="1">
              <a:lnSpc>
                <a:spcPct val="150000"/>
              </a:lnSpc>
              <a:buClr>
                <a:schemeClr val="tx1"/>
              </a:buClr>
              <a:buFont typeface="Wingdings" panose="05000000000000000000" pitchFamily="2" charset="2"/>
              <a:buChar char="l"/>
            </a:pPr>
            <a:r>
              <a:rPr lang="en-US" altLang="zh-CN" sz="2400">
                <a:solidFill>
                  <a:srgbClr val="FF0000"/>
                </a:solidFill>
              </a:rPr>
              <a:t>Interconnection Networks for Parallel Computation(</a:t>
            </a:r>
            <a:r>
              <a:rPr lang="zh-CN" altLang="en-US" sz="2400">
                <a:solidFill>
                  <a:srgbClr val="FF0000"/>
                </a:solidFill>
              </a:rPr>
              <a:t>并行计算的互连网络</a:t>
            </a:r>
            <a:r>
              <a:rPr lang="en-US" altLang="zh-CN" sz="2400">
                <a:solidFill>
                  <a:srgbClr val="FF0000"/>
                </a:solidFill>
              </a:rPr>
              <a:t>)</a:t>
            </a:r>
          </a:p>
          <a:p>
            <a:pPr lvl="1">
              <a:lnSpc>
                <a:spcPct val="150000"/>
              </a:lnSpc>
              <a:buClr>
                <a:schemeClr val="tx1"/>
              </a:buClr>
              <a:buFont typeface="Wingdings" panose="05000000000000000000" pitchFamily="2" charset="2"/>
              <a:buChar char="l"/>
            </a:pPr>
            <a:r>
              <a:rPr lang="en-US" altLang="zh-CN" sz="2400"/>
              <a:t>For many years, computers executed programs one operation at a time. Consequently, the algorithms written to solve problems were designed to perform one step at a time; such algorithms are called </a:t>
            </a:r>
            <a:r>
              <a:rPr lang="en-US" altLang="zh-CN" sz="2400">
                <a:solidFill>
                  <a:srgbClr val="FF0000"/>
                </a:solidFill>
              </a:rPr>
              <a:t>serial(</a:t>
            </a:r>
            <a:r>
              <a:rPr lang="zh-CN" altLang="en-US" sz="2400">
                <a:solidFill>
                  <a:srgbClr val="FF0000"/>
                </a:solidFill>
              </a:rPr>
              <a:t>串行的</a:t>
            </a:r>
            <a:r>
              <a:rPr lang="en-US" altLang="zh-CN" sz="2400">
                <a:solidFill>
                  <a:srgbClr val="FF0000"/>
                </a:solidFill>
              </a:rPr>
              <a:t>)</a:t>
            </a:r>
            <a:r>
              <a:rPr lang="en-US" altLang="zh-CN" sz="2400"/>
              <a:t>.</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10.2.6 Some Applications of Special Types of Graphs</a:t>
            </a:r>
            <a:endParaRPr lang="en-US" altLang="zh-CN" sz="3200" dirty="0"/>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17:</a:t>
            </a:r>
          </a:p>
          <a:p>
            <a:pPr lvl="1">
              <a:lnSpc>
                <a:spcPct val="150000"/>
              </a:lnSpc>
              <a:buClr>
                <a:schemeClr val="tx1"/>
              </a:buClr>
              <a:buFont typeface="Wingdings" panose="05000000000000000000" pitchFamily="2" charset="2"/>
              <a:buChar char="l"/>
            </a:pPr>
            <a:r>
              <a:rPr lang="en-US" altLang="zh-CN" sz="2400">
                <a:solidFill>
                  <a:srgbClr val="FF0000"/>
                </a:solidFill>
              </a:rPr>
              <a:t>Parallel processing(</a:t>
            </a:r>
            <a:r>
              <a:rPr lang="zh-CN" altLang="en-US" sz="2400">
                <a:solidFill>
                  <a:srgbClr val="FF0000"/>
                </a:solidFill>
              </a:rPr>
              <a:t>并行处理</a:t>
            </a:r>
            <a:r>
              <a:rPr lang="en-US" altLang="zh-CN" sz="2400">
                <a:solidFill>
                  <a:srgbClr val="FF0000"/>
                </a:solidFill>
              </a:rPr>
              <a:t>)</a:t>
            </a:r>
            <a:r>
              <a:rPr lang="en-US" altLang="zh-CN" sz="2400"/>
              <a:t>, which uses computers made up of many separate processors, each with its own memory, helps overcome the limitations of computers with a single processor. </a:t>
            </a:r>
          </a:p>
          <a:p>
            <a:pPr lvl="1">
              <a:lnSpc>
                <a:spcPct val="150000"/>
              </a:lnSpc>
              <a:buClr>
                <a:schemeClr val="tx1"/>
              </a:buClr>
              <a:buFont typeface="Wingdings" panose="05000000000000000000" pitchFamily="2" charset="2"/>
              <a:buChar char="l"/>
            </a:pPr>
            <a:r>
              <a:rPr lang="en-US" altLang="zh-CN" sz="2400">
                <a:solidFill>
                  <a:srgbClr val="FF0000"/>
                </a:solidFill>
              </a:rPr>
              <a:t>Parallel algorithms(</a:t>
            </a:r>
            <a:r>
              <a:rPr lang="zh-CN" altLang="en-US" sz="2400">
                <a:solidFill>
                  <a:srgbClr val="FF0000"/>
                </a:solidFill>
              </a:rPr>
              <a:t>并行算法</a:t>
            </a:r>
            <a:r>
              <a:rPr lang="en-US" altLang="zh-CN" sz="2400">
                <a:solidFill>
                  <a:srgbClr val="FF0000"/>
                </a:solidFill>
              </a:rPr>
              <a:t>)</a:t>
            </a:r>
            <a:r>
              <a:rPr lang="en-US" altLang="zh-CN" sz="2400"/>
              <a:t>, which break a problem into a number of subproblems that can be solved concurrently, can then be devised to rapidly solve problems using a computer with multiple processors. </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10.2.6 Some Applications of Special Types of Graphs</a:t>
            </a:r>
            <a:endParaRPr lang="en-US" altLang="zh-CN" sz="3200" dirty="0"/>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98195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Sometimes we need only part of a graph to solve a problem. </a:t>
            </a:r>
          </a:p>
          <a:p>
            <a:pPr>
              <a:lnSpc>
                <a:spcPct val="150000"/>
              </a:lnSpc>
            </a:pPr>
            <a:r>
              <a:rPr lang="en-US" altLang="zh-CN" sz="2800" dirty="0"/>
              <a:t>When edges and vertices are removed from a graph, without removing endpoints of any remaining edges, a smaller graph is obtained. Such a graph is called a </a:t>
            </a:r>
            <a:r>
              <a:rPr lang="en-US" altLang="zh-CN" sz="2800" dirty="0">
                <a:solidFill>
                  <a:srgbClr val="FF0000"/>
                </a:solidFill>
              </a:rPr>
              <a:t>subgraph(</a:t>
            </a:r>
            <a:r>
              <a:rPr lang="zh-CN" altLang="en-US" sz="2800" dirty="0">
                <a:solidFill>
                  <a:srgbClr val="FF0000"/>
                </a:solidFill>
              </a:rPr>
              <a:t>子图</a:t>
            </a:r>
            <a:r>
              <a:rPr lang="en-US" altLang="zh-CN" sz="2800" dirty="0">
                <a:solidFill>
                  <a:srgbClr val="FF0000"/>
                </a:solidFill>
              </a:rPr>
              <a:t>)</a:t>
            </a:r>
            <a:r>
              <a:rPr lang="en-US" altLang="zh-CN" sz="2800" dirty="0"/>
              <a:t> of the original graph.</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10.2.7 New Graphs from Old</a:t>
            </a:r>
            <a:endParaRPr lang="en-US" altLang="zh-CN" sz="3200" dirty="0"/>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10.2.7 New Graphs from Old</a:t>
            </a:r>
            <a:endParaRPr lang="en-US" altLang="zh-CN" sz="3200" dirty="0"/>
          </a:p>
        </p:txBody>
      </p:sp>
      <p:sp>
        <p:nvSpPr>
          <p:cNvPr id="4" name="Rectangle 3"/>
          <p:cNvSpPr txBox="1">
            <a:spLocks noChangeArrowheads="1"/>
          </p:cNvSpPr>
          <p:nvPr/>
        </p:nvSpPr>
        <p:spPr bwMode="auto">
          <a:xfrm>
            <a:off x="210046" y="2008487"/>
            <a:ext cx="11668276"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A subgraph of a graph G = (V, E) is a graph H = (W, F), where W ⊆ V and F ⊆ E. </a:t>
            </a:r>
          </a:p>
          <a:p>
            <a:pPr>
              <a:lnSpc>
                <a:spcPct val="150000"/>
              </a:lnSpc>
            </a:pPr>
            <a:r>
              <a:rPr lang="en-US" altLang="zh-CN" sz="2800"/>
              <a:t>A subgraph H of G is a proper subgraph of G if H ≠ G.</a:t>
            </a:r>
          </a:p>
        </p:txBody>
      </p:sp>
      <p:sp>
        <p:nvSpPr>
          <p:cNvPr id="7" name="文本框 6"/>
          <p:cNvSpPr txBox="1"/>
          <p:nvPr/>
        </p:nvSpPr>
        <p:spPr>
          <a:xfrm>
            <a:off x="3866147" y="1020177"/>
            <a:ext cx="4459705" cy="707886"/>
          </a:xfrm>
          <a:prstGeom prst="rect">
            <a:avLst/>
          </a:prstGeom>
          <a:noFill/>
        </p:spPr>
        <p:txBody>
          <a:bodyPr wrap="square" rtlCol="0">
            <a:spAutoFit/>
          </a:bodyPr>
          <a:lstStyle/>
          <a:p>
            <a:pPr algn="ctr"/>
            <a:r>
              <a:rPr lang="en-US" altLang="zh-CN" sz="4000" b="1"/>
              <a:t>Definition 7</a:t>
            </a:r>
            <a:endParaRPr lang="zh-CN" altLang="en-US" sz="4000" b="1"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408859" y="1056144"/>
            <a:ext cx="10559603" cy="179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定义</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顶点：</a:t>
            </a:r>
          </a:p>
          <a:p>
            <a:pPr eaLnBrk="1" hangingPunct="1">
              <a:spcBef>
                <a:spcPct val="50000"/>
              </a:spcBef>
              <a:buFontTx/>
              <a:buNone/>
            </a:pPr>
            <a:r>
              <a:rPr kumimoji="1" lang="zh-CN" altLang="en-US" b="1" dirty="0">
                <a:latin typeface="Times New Roman" panose="02020603050405020304" pitchFamily="18" charset="0"/>
              </a:rPr>
              <a:t>       Ｖ中的元素称为</a:t>
            </a:r>
            <a:r>
              <a:rPr kumimoji="1" lang="zh-CN" altLang="en-US" b="1" dirty="0">
                <a:solidFill>
                  <a:schemeClr val="tx2"/>
                </a:solidFill>
                <a:latin typeface="Times New Roman" panose="02020603050405020304" pitchFamily="18" charset="0"/>
              </a:rPr>
              <a:t>顶点</a:t>
            </a:r>
            <a:r>
              <a:rPr kumimoji="1" lang="zh-CN" altLang="en-US" b="1" dirty="0">
                <a:latin typeface="Times New Roman" panose="02020603050405020304" pitchFamily="18" charset="0"/>
              </a:rPr>
              <a:t>，用带标记的点表示，也称为</a:t>
            </a:r>
            <a:r>
              <a:rPr kumimoji="1" lang="zh-CN" altLang="en-US" b="1" dirty="0">
                <a:solidFill>
                  <a:schemeClr val="tx2"/>
                </a:solidFill>
                <a:latin typeface="Times New Roman" panose="02020603050405020304" pitchFamily="18" charset="0"/>
              </a:rPr>
              <a:t>结点</a:t>
            </a:r>
            <a:r>
              <a:rPr kumimoji="1" lang="en-US" altLang="zh-CN" b="1" dirty="0">
                <a:solidFill>
                  <a:schemeClr val="tx2"/>
                </a:solidFill>
                <a:latin typeface="Times New Roman" panose="02020603050405020304" pitchFamily="18" charset="0"/>
              </a:rPr>
              <a:t>/Vertices</a:t>
            </a:r>
            <a:r>
              <a:rPr kumimoji="1" lang="zh-CN" altLang="en-US" b="1" dirty="0">
                <a:latin typeface="Times New Roman" panose="02020603050405020304" pitchFamily="18" charset="0"/>
              </a:rPr>
              <a:t>。</a:t>
            </a:r>
          </a:p>
        </p:txBody>
      </p:sp>
      <p:sp>
        <p:nvSpPr>
          <p:cNvPr id="4" name="Text Box 3"/>
          <p:cNvSpPr txBox="1">
            <a:spLocks noChangeArrowheads="1"/>
          </p:cNvSpPr>
          <p:nvPr/>
        </p:nvSpPr>
        <p:spPr bwMode="auto">
          <a:xfrm>
            <a:off x="284363" y="3124200"/>
            <a:ext cx="11907637"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800" b="1">
                <a:latin typeface="Times New Roman" panose="02020603050405020304" pitchFamily="18" charset="0"/>
              </a:rPr>
              <a:t>[</a:t>
            </a:r>
            <a:r>
              <a:rPr kumimoji="1" lang="zh-CN" altLang="en-US" sz="2800" b="1">
                <a:latin typeface="Times New Roman" panose="02020603050405020304" pitchFamily="18" charset="0"/>
              </a:rPr>
              <a:t>定义</a:t>
            </a:r>
            <a:r>
              <a:rPr kumimoji="1" lang="en-US" altLang="zh-CN" sz="2800" b="1">
                <a:latin typeface="Times New Roman" panose="02020603050405020304" pitchFamily="18" charset="0"/>
              </a:rPr>
              <a:t>]</a:t>
            </a:r>
            <a:r>
              <a:rPr kumimoji="1" lang="zh-CN" altLang="en-US" sz="2800" b="1">
                <a:latin typeface="宋体" panose="02010600030101010101" pitchFamily="2" charset="-122"/>
              </a:rPr>
              <a:t>边：</a:t>
            </a:r>
          </a:p>
          <a:p>
            <a:pPr algn="just" eaLnBrk="1" hangingPunct="1">
              <a:spcBef>
                <a:spcPct val="0"/>
              </a:spcBef>
              <a:buFontTx/>
              <a:buNone/>
            </a:pPr>
            <a:r>
              <a:rPr kumimoji="1" lang="zh-CN" altLang="en-US" sz="2800" b="1">
                <a:latin typeface="宋体" panose="02010600030101010101" pitchFamily="2" charset="-122"/>
              </a:rPr>
              <a:t>   在有向图</a:t>
            </a:r>
            <a:r>
              <a:rPr kumimoji="1" lang="en-US" altLang="zh-CN" sz="2800" b="1">
                <a:latin typeface="宋体" panose="02010600030101010101" pitchFamily="2" charset="-122"/>
              </a:rPr>
              <a:t>G</a:t>
            </a:r>
            <a:r>
              <a:rPr kumimoji="1" lang="zh-CN" altLang="en-US" sz="2800" b="1">
                <a:latin typeface="宋体" panose="02010600030101010101" pitchFamily="2" charset="-122"/>
              </a:rPr>
              <a:t>中，若</a:t>
            </a:r>
            <a:r>
              <a:rPr kumimoji="1" lang="en-US" altLang="zh-CN" sz="2800" b="1">
                <a:latin typeface="宋体" panose="02010600030101010101" pitchFamily="2" charset="-122"/>
              </a:rPr>
              <a:t>e=</a:t>
            </a:r>
            <a:r>
              <a:rPr kumimoji="1" lang="zh-CN" altLang="en-US" sz="2800" b="1">
                <a:latin typeface="宋体" panose="02010600030101010101" pitchFamily="2" charset="-122"/>
              </a:rPr>
              <a:t>（ａ，ｂ）∈Ｅ，</a:t>
            </a:r>
            <a:r>
              <a:rPr kumimoji="1" lang="en-US" altLang="zh-CN" sz="2800" b="1">
                <a:latin typeface="宋体" panose="02010600030101010101" pitchFamily="2" charset="-122"/>
              </a:rPr>
              <a:t>e</a:t>
            </a:r>
            <a:r>
              <a:rPr kumimoji="1" lang="zh-CN" altLang="en-US" sz="2800" b="1">
                <a:latin typeface="宋体" panose="02010600030101010101" pitchFamily="2" charset="-122"/>
              </a:rPr>
              <a:t>称为</a:t>
            </a:r>
            <a:r>
              <a:rPr kumimoji="1" lang="en-US" altLang="zh-CN" sz="2800" b="1">
                <a:latin typeface="宋体" panose="02010600030101010101" pitchFamily="2" charset="-122"/>
              </a:rPr>
              <a:t>G</a:t>
            </a:r>
            <a:r>
              <a:rPr kumimoji="1" lang="zh-CN" altLang="en-US" sz="2800" b="1">
                <a:latin typeface="宋体" panose="02010600030101010101" pitchFamily="2" charset="-122"/>
              </a:rPr>
              <a:t>的</a:t>
            </a:r>
            <a:r>
              <a:rPr kumimoji="1" lang="zh-CN" altLang="en-US" sz="2800" b="1">
                <a:solidFill>
                  <a:schemeClr val="tx2"/>
                </a:solidFill>
                <a:latin typeface="宋体" panose="02010600030101010101" pitchFamily="2" charset="-122"/>
              </a:rPr>
              <a:t>有向边</a:t>
            </a:r>
            <a:r>
              <a:rPr kumimoji="1" lang="en-US" altLang="zh-CN" sz="2800" b="1">
                <a:solidFill>
                  <a:schemeClr val="tx2"/>
                </a:solidFill>
                <a:latin typeface="宋体" panose="02010600030101010101" pitchFamily="2" charset="-122"/>
              </a:rPr>
              <a:t>/directed edge</a:t>
            </a:r>
            <a:r>
              <a:rPr kumimoji="1" lang="zh-CN" altLang="en-US" sz="2800" b="1">
                <a:latin typeface="宋体" panose="02010600030101010101" pitchFamily="2" charset="-122"/>
              </a:rPr>
              <a:t>。用由ａ到ｂ带箭头的线把ａ和ｂ连起来；</a:t>
            </a:r>
          </a:p>
          <a:p>
            <a:pPr algn="just" eaLnBrk="1" hangingPunct="1">
              <a:spcBef>
                <a:spcPct val="0"/>
              </a:spcBef>
              <a:buFontTx/>
              <a:buNone/>
            </a:pPr>
            <a:r>
              <a:rPr kumimoji="1" lang="zh-CN" altLang="en-US" sz="2800" b="1">
                <a:latin typeface="宋体" panose="02010600030101010101" pitchFamily="2" charset="-122"/>
              </a:rPr>
              <a:t>   在无向图</a:t>
            </a:r>
            <a:r>
              <a:rPr kumimoji="1" lang="en-US" altLang="zh-CN" sz="2800" b="1">
                <a:latin typeface="宋体" panose="02010600030101010101" pitchFamily="2" charset="-122"/>
              </a:rPr>
              <a:t>G</a:t>
            </a:r>
            <a:r>
              <a:rPr kumimoji="1" lang="zh-CN" altLang="en-US" sz="2800" b="1">
                <a:latin typeface="宋体" panose="02010600030101010101" pitchFamily="2" charset="-122"/>
              </a:rPr>
              <a:t>中，若</a:t>
            </a:r>
            <a:r>
              <a:rPr kumimoji="1" lang="en-US" altLang="zh-CN" sz="2800" b="1">
                <a:latin typeface="宋体" panose="02010600030101010101" pitchFamily="2" charset="-122"/>
              </a:rPr>
              <a:t>e=</a:t>
            </a:r>
            <a:r>
              <a:rPr kumimoji="1" lang="zh-CN" altLang="en-US" sz="2800" b="1">
                <a:latin typeface="宋体" panose="02010600030101010101" pitchFamily="2" charset="-122"/>
              </a:rPr>
              <a:t>（ａ，ｂ）∈Ｅ，</a:t>
            </a:r>
            <a:r>
              <a:rPr kumimoji="1" lang="en-US" altLang="zh-CN" sz="2800" b="1">
                <a:latin typeface="宋体" panose="02010600030101010101" pitchFamily="2" charset="-122"/>
              </a:rPr>
              <a:t>e</a:t>
            </a:r>
            <a:r>
              <a:rPr kumimoji="1" lang="zh-CN" altLang="en-US" sz="2800" b="1">
                <a:latin typeface="宋体" panose="02010600030101010101" pitchFamily="2" charset="-122"/>
              </a:rPr>
              <a:t>称为</a:t>
            </a:r>
            <a:r>
              <a:rPr kumimoji="1" lang="en-US" altLang="zh-CN" sz="2800" b="1">
                <a:latin typeface="宋体" panose="02010600030101010101" pitchFamily="2" charset="-122"/>
              </a:rPr>
              <a:t>G</a:t>
            </a:r>
            <a:r>
              <a:rPr kumimoji="1" lang="zh-CN" altLang="en-US" sz="2800" b="1">
                <a:latin typeface="宋体" panose="02010600030101010101" pitchFamily="2" charset="-122"/>
              </a:rPr>
              <a:t>的</a:t>
            </a:r>
            <a:r>
              <a:rPr kumimoji="1" lang="zh-CN" altLang="en-US" sz="2800" b="1">
                <a:solidFill>
                  <a:schemeClr val="tx2"/>
                </a:solidFill>
                <a:latin typeface="宋体" panose="02010600030101010101" pitchFamily="2" charset="-122"/>
              </a:rPr>
              <a:t>无向边</a:t>
            </a:r>
            <a:r>
              <a:rPr kumimoji="1" lang="en-US" altLang="zh-CN" sz="2800" b="1">
                <a:solidFill>
                  <a:schemeClr val="tx2"/>
                </a:solidFill>
                <a:latin typeface="宋体" panose="02010600030101010101" pitchFamily="2" charset="-122"/>
              </a:rPr>
              <a:t>/undirected edge </a:t>
            </a:r>
            <a:r>
              <a:rPr kumimoji="1" lang="zh-CN" altLang="en-US" sz="2800" b="1">
                <a:latin typeface="宋体" panose="02010600030101010101" pitchFamily="2" charset="-122"/>
              </a:rPr>
              <a:t>。</a:t>
            </a:r>
            <a:r>
              <a:rPr kumimoji="1" lang="en-US" altLang="zh-CN" sz="2800" b="1">
                <a:latin typeface="宋体" panose="02010600030101010101" pitchFamily="2" charset="-122"/>
              </a:rPr>
              <a:t>a</a:t>
            </a:r>
            <a:r>
              <a:rPr kumimoji="1" lang="zh-CN" altLang="en-US" sz="2800" b="1">
                <a:latin typeface="宋体" panose="02010600030101010101" pitchFamily="2" charset="-122"/>
              </a:rPr>
              <a:t>、ｂ间用连线连结，</a:t>
            </a:r>
          </a:p>
          <a:p>
            <a:pPr algn="just" eaLnBrk="1" hangingPunct="1">
              <a:spcBef>
                <a:spcPct val="0"/>
              </a:spcBef>
              <a:buFontTx/>
              <a:buNone/>
            </a:pPr>
            <a:r>
              <a:rPr kumimoji="1" lang="zh-CN" altLang="en-US" sz="2800" b="1">
                <a:latin typeface="宋体" panose="02010600030101010101" pitchFamily="2" charset="-122"/>
              </a:rPr>
              <a:t>   有向边和无向边统称为</a:t>
            </a:r>
            <a:r>
              <a:rPr kumimoji="1" lang="en-US" altLang="zh-CN" sz="2800" b="1">
                <a:latin typeface="宋体" panose="02010600030101010101" pitchFamily="2" charset="-122"/>
              </a:rPr>
              <a:t>G</a:t>
            </a:r>
            <a:r>
              <a:rPr kumimoji="1" lang="zh-CN" altLang="en-US" sz="2800" b="1">
                <a:latin typeface="宋体" panose="02010600030101010101" pitchFamily="2" charset="-122"/>
              </a:rPr>
              <a:t>的</a:t>
            </a:r>
            <a:r>
              <a:rPr kumimoji="1" lang="zh-CN" altLang="en-US" sz="2800" b="1">
                <a:solidFill>
                  <a:schemeClr val="tx2"/>
                </a:solidFill>
                <a:latin typeface="宋体" panose="02010600030101010101" pitchFamily="2" charset="-122"/>
              </a:rPr>
              <a:t>边</a:t>
            </a:r>
            <a:r>
              <a:rPr kumimoji="1" lang="en-US" altLang="zh-CN" sz="2800" b="1">
                <a:solidFill>
                  <a:schemeClr val="tx2"/>
                </a:solidFill>
                <a:latin typeface="宋体" panose="02010600030101010101" pitchFamily="2" charset="-122"/>
              </a:rPr>
              <a:t>/edge</a:t>
            </a:r>
            <a:r>
              <a:rPr kumimoji="1" lang="zh-CN" altLang="en-US" sz="2800" b="1">
                <a:latin typeface="宋体" panose="02010600030101010101" pitchFamily="2" charset="-122"/>
              </a:rPr>
              <a: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10.2.7 New Graphs from Old</a:t>
            </a:r>
            <a:endParaRPr lang="en-US" altLang="zh-CN" sz="3200" dirty="0"/>
          </a:p>
        </p:txBody>
      </p:sp>
      <p:sp>
        <p:nvSpPr>
          <p:cNvPr id="4" name="Rectangle 3"/>
          <p:cNvSpPr txBox="1">
            <a:spLocks noChangeArrowheads="1"/>
          </p:cNvSpPr>
          <p:nvPr/>
        </p:nvSpPr>
        <p:spPr bwMode="auto">
          <a:xfrm>
            <a:off x="210046" y="2008487"/>
            <a:ext cx="11668276"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Let G = (V, E) be a simple graph. The </a:t>
            </a:r>
            <a:r>
              <a:rPr lang="en-US" altLang="zh-CN" sz="2800" dirty="0">
                <a:solidFill>
                  <a:srgbClr val="FF0000"/>
                </a:solidFill>
              </a:rPr>
              <a:t>subgraph induced(</a:t>
            </a:r>
            <a:r>
              <a:rPr lang="zh-CN" altLang="en-US" sz="2800" dirty="0">
                <a:solidFill>
                  <a:srgbClr val="FF0000"/>
                </a:solidFill>
              </a:rPr>
              <a:t>导出子图</a:t>
            </a:r>
            <a:r>
              <a:rPr lang="en-US" altLang="zh-CN" sz="2800" dirty="0">
                <a:solidFill>
                  <a:srgbClr val="FF0000"/>
                </a:solidFill>
              </a:rPr>
              <a:t>) </a:t>
            </a:r>
            <a:r>
              <a:rPr lang="en-US" altLang="zh-CN" sz="2800" dirty="0"/>
              <a:t>by a subset W of the vertex set V is the graph (W, F), where the edge set F contains an edge in E if and only if both endpoints of this edge are in W.</a:t>
            </a:r>
          </a:p>
        </p:txBody>
      </p:sp>
      <p:sp>
        <p:nvSpPr>
          <p:cNvPr id="7" name="文本框 6"/>
          <p:cNvSpPr txBox="1"/>
          <p:nvPr/>
        </p:nvSpPr>
        <p:spPr>
          <a:xfrm>
            <a:off x="3866147" y="1020177"/>
            <a:ext cx="4459705" cy="707886"/>
          </a:xfrm>
          <a:prstGeom prst="rect">
            <a:avLst/>
          </a:prstGeom>
          <a:noFill/>
        </p:spPr>
        <p:txBody>
          <a:bodyPr wrap="square" rtlCol="0">
            <a:spAutoFit/>
          </a:bodyPr>
          <a:lstStyle/>
          <a:p>
            <a:pPr algn="ctr"/>
            <a:r>
              <a:rPr lang="en-US" altLang="zh-CN" sz="4000" b="1"/>
              <a:t>Definition 8</a:t>
            </a:r>
            <a:endParaRPr lang="zh-CN" altLang="en-US" sz="4000" b="1" dirty="0"/>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627278"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solidFill>
                  <a:srgbClr val="FF0000"/>
                </a:solidFill>
              </a:rPr>
              <a:t>REMOVING OR ADDING EDGES OF A GRAPH(</a:t>
            </a:r>
            <a:r>
              <a:rPr lang="zh-CN" altLang="en-US" sz="2800">
                <a:solidFill>
                  <a:srgbClr val="FF0000"/>
                </a:solidFill>
              </a:rPr>
              <a:t>删除或增加图中的边</a:t>
            </a:r>
            <a:r>
              <a:rPr lang="en-US" altLang="zh-CN" sz="2800">
                <a:solidFill>
                  <a:srgbClr val="FF0000"/>
                </a:solidFill>
              </a:rPr>
              <a:t>) </a:t>
            </a:r>
          </a:p>
          <a:p>
            <a:pPr lvl="1">
              <a:lnSpc>
                <a:spcPct val="150000"/>
              </a:lnSpc>
            </a:pPr>
            <a:r>
              <a:rPr lang="en-US" altLang="zh-CN" sz="2400"/>
              <a:t>Given a graph G = (V, E) and an edge e ∈ E, we can produce a subgraph of G by removing the edge e. </a:t>
            </a:r>
          </a:p>
          <a:p>
            <a:pPr lvl="1">
              <a:lnSpc>
                <a:spcPct val="150000"/>
              </a:lnSpc>
            </a:pPr>
            <a:r>
              <a:rPr lang="en-US" altLang="zh-CN" sz="2400"/>
              <a:t>The resulting subgraph, denoted by G − e, has the same vertex set V as G. Its edge set is E − {e}. Hence, </a:t>
            </a:r>
          </a:p>
          <a:p>
            <a:pPr lvl="2" algn="ctr">
              <a:lnSpc>
                <a:spcPct val="150000"/>
              </a:lnSpc>
            </a:pPr>
            <a:r>
              <a:rPr lang="en-US" altLang="zh-CN" sz="2000"/>
              <a:t>G − e = (V, E − {e}).</a:t>
            </a:r>
          </a:p>
          <a:p>
            <a:pPr lvl="1">
              <a:lnSpc>
                <a:spcPct val="150000"/>
              </a:lnSpc>
            </a:pPr>
            <a:r>
              <a:rPr lang="en-US" altLang="zh-CN" sz="2400"/>
              <a:t>Similarly, if E′ is a subset of E, we can produce a subgraph of G by removing the edges in E′ from the graph. </a:t>
            </a:r>
          </a:p>
          <a:p>
            <a:pPr lvl="1">
              <a:lnSpc>
                <a:spcPct val="150000"/>
              </a:lnSpc>
            </a:pPr>
            <a:r>
              <a:rPr lang="en-US" altLang="zh-CN" sz="2400"/>
              <a:t>The resulting subgraph has the same vertex set V as G. Its edge set is </a:t>
            </a:r>
          </a:p>
          <a:p>
            <a:pPr marL="457200" lvl="1" indent="0">
              <a:lnSpc>
                <a:spcPct val="150000"/>
              </a:lnSpc>
              <a:buNone/>
            </a:pPr>
            <a:r>
              <a:rPr lang="en-US" altLang="zh-CN" sz="2400"/>
              <a:t>    E − E′.</a:t>
            </a:r>
          </a:p>
        </p:txBody>
      </p:sp>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10.2.7 New Graphs from Old</a:t>
            </a:r>
            <a:endParaRPr lang="en-US" altLang="zh-CN" sz="3200" dirty="0"/>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577401"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solidFill>
                  <a:srgbClr val="FF0000"/>
                </a:solidFill>
              </a:rPr>
              <a:t>REMOVING OR ADDING EDGES OF A GRAPH(</a:t>
            </a:r>
            <a:r>
              <a:rPr lang="zh-CN" altLang="en-US" sz="2800">
                <a:solidFill>
                  <a:srgbClr val="FF0000"/>
                </a:solidFill>
              </a:rPr>
              <a:t>删除或增加图中的边</a:t>
            </a:r>
            <a:r>
              <a:rPr lang="en-US" altLang="zh-CN" sz="2800">
                <a:solidFill>
                  <a:srgbClr val="FF0000"/>
                </a:solidFill>
              </a:rPr>
              <a:t>) </a:t>
            </a:r>
          </a:p>
          <a:p>
            <a:pPr lvl="1">
              <a:lnSpc>
                <a:spcPct val="150000"/>
              </a:lnSpc>
            </a:pPr>
            <a:r>
              <a:rPr lang="en-US" altLang="zh-CN" sz="2400"/>
              <a:t>We can also add an edge e to a graph to produce a new larger graph when this edge connects two vertices already in G. </a:t>
            </a:r>
          </a:p>
          <a:p>
            <a:pPr lvl="1">
              <a:lnSpc>
                <a:spcPct val="150000"/>
              </a:lnSpc>
            </a:pPr>
            <a:r>
              <a:rPr lang="en-US" altLang="zh-CN" sz="2400"/>
              <a:t>We denote by G + e the new graph produced by adding a new edge e, connecting two previously nonincident vertices, to the graph G. Hence,</a:t>
            </a:r>
          </a:p>
          <a:p>
            <a:pPr lvl="2" algn="ctr">
              <a:lnSpc>
                <a:spcPct val="150000"/>
              </a:lnSpc>
            </a:pPr>
            <a:r>
              <a:rPr lang="en-US" altLang="zh-CN" sz="2000"/>
              <a:t>G + e = (V, E ∪ {e}).</a:t>
            </a:r>
          </a:p>
          <a:p>
            <a:pPr lvl="1">
              <a:lnSpc>
                <a:spcPct val="150000"/>
              </a:lnSpc>
            </a:pPr>
            <a:r>
              <a:rPr lang="en-US" altLang="zh-CN" sz="2400"/>
              <a:t>The vertex set of G + e is the same as the vertex set of G and the edge set is the union of the edge set of G and the set {e}.</a:t>
            </a:r>
          </a:p>
        </p:txBody>
      </p:sp>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10.2.7 New Graphs from Old</a:t>
            </a:r>
            <a:endParaRPr lang="en-US" altLang="zh-CN" sz="3200" dirty="0"/>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577401"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solidFill>
                  <a:srgbClr val="FF0000"/>
                </a:solidFill>
              </a:rPr>
              <a:t>EDGE CONTRACTIONS(</a:t>
            </a:r>
            <a:r>
              <a:rPr lang="zh-CN" altLang="en-US" sz="2800" dirty="0">
                <a:solidFill>
                  <a:srgbClr val="FF0000"/>
                </a:solidFill>
              </a:rPr>
              <a:t>边的收缩</a:t>
            </a:r>
            <a:r>
              <a:rPr lang="en-US" altLang="zh-CN" sz="2800" dirty="0">
                <a:solidFill>
                  <a:srgbClr val="FF0000"/>
                </a:solidFill>
              </a:rPr>
              <a:t>) </a:t>
            </a:r>
          </a:p>
          <a:p>
            <a:pPr lvl="1">
              <a:lnSpc>
                <a:spcPct val="150000"/>
              </a:lnSpc>
            </a:pPr>
            <a:r>
              <a:rPr lang="en-US" altLang="zh-CN" sz="2400" dirty="0"/>
              <a:t>Sometimes when we remove an edge from a graph, we do not want to retain the endpoints of this edge as separate vertices in the resulting subgraph. </a:t>
            </a:r>
          </a:p>
          <a:p>
            <a:pPr lvl="1">
              <a:lnSpc>
                <a:spcPct val="150000"/>
              </a:lnSpc>
            </a:pPr>
            <a:r>
              <a:rPr lang="en-US" altLang="zh-CN" sz="2400" dirty="0"/>
              <a:t>In such a case we perform an </a:t>
            </a:r>
            <a:r>
              <a:rPr lang="en-US" altLang="zh-CN" sz="2400" dirty="0">
                <a:solidFill>
                  <a:srgbClr val="FF0000"/>
                </a:solidFill>
              </a:rPr>
              <a:t>edge contraction(</a:t>
            </a:r>
            <a:r>
              <a:rPr lang="zh-CN" altLang="en-US" sz="2400" dirty="0">
                <a:solidFill>
                  <a:srgbClr val="FF0000"/>
                </a:solidFill>
              </a:rPr>
              <a:t>边的收缩</a:t>
            </a:r>
            <a:r>
              <a:rPr lang="en-US" altLang="zh-CN" sz="2400" dirty="0">
                <a:solidFill>
                  <a:srgbClr val="FF0000"/>
                </a:solidFill>
              </a:rPr>
              <a:t>)</a:t>
            </a:r>
            <a:r>
              <a:rPr lang="en-US" altLang="zh-CN" sz="2400" dirty="0"/>
              <a:t>, which removes an edge e with endpoints u and v and merges u and w into a new single vertex w, and for each edge with u or v as an endpoint replaces the edge with one with w as endpoint in place of u or v and with the same second endpoint. </a:t>
            </a:r>
          </a:p>
        </p:txBody>
      </p:sp>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10.2.7 New Graphs from Old</a:t>
            </a:r>
            <a:endParaRPr lang="en-US" altLang="zh-CN" sz="3200" dirty="0"/>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577401"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solidFill>
                  <a:srgbClr val="FF0000"/>
                </a:solidFill>
              </a:rPr>
              <a:t>EDGE CONTRACTIONS(</a:t>
            </a:r>
            <a:r>
              <a:rPr lang="zh-CN" altLang="en-US" sz="2800">
                <a:solidFill>
                  <a:srgbClr val="FF0000"/>
                </a:solidFill>
              </a:rPr>
              <a:t>边的收缩</a:t>
            </a:r>
            <a:r>
              <a:rPr lang="en-US" altLang="zh-CN" sz="2800">
                <a:solidFill>
                  <a:srgbClr val="FF0000"/>
                </a:solidFill>
              </a:rPr>
              <a:t>) </a:t>
            </a:r>
          </a:p>
          <a:p>
            <a:pPr lvl="1">
              <a:lnSpc>
                <a:spcPct val="150000"/>
              </a:lnSpc>
            </a:pPr>
            <a:r>
              <a:rPr lang="en-US" altLang="zh-CN" sz="2400"/>
              <a:t>Hence, the contraction of the edge e with endpoints u and v in the graph G = (V, E) produces a new graph G′ = (V′, E′) (which is not a subgraph of G), where V′ = V − {u, v}∪{w} and E′ contains the edges in E which do not have either u or v as endpoints and an edge connecting w to every neighbor of either u or v in V. </a:t>
            </a:r>
          </a:p>
        </p:txBody>
      </p:sp>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10.2.7 New Graphs from Old</a:t>
            </a:r>
            <a:endParaRPr lang="en-US" altLang="zh-CN" sz="3200" dirty="0"/>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577401"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solidFill>
                  <a:srgbClr val="FF0000"/>
                </a:solidFill>
              </a:rPr>
              <a:t>REMOVING VERTICES FROM A GRAPH(</a:t>
            </a:r>
            <a:r>
              <a:rPr lang="zh-CN" altLang="en-US" sz="2800">
                <a:solidFill>
                  <a:srgbClr val="FF0000"/>
                </a:solidFill>
              </a:rPr>
              <a:t>从图中删除顶点</a:t>
            </a:r>
            <a:r>
              <a:rPr lang="en-US" altLang="zh-CN" sz="2800">
                <a:solidFill>
                  <a:srgbClr val="FF0000"/>
                </a:solidFill>
              </a:rPr>
              <a:t>) </a:t>
            </a:r>
          </a:p>
          <a:p>
            <a:pPr lvl="1">
              <a:lnSpc>
                <a:spcPct val="150000"/>
              </a:lnSpc>
            </a:pPr>
            <a:r>
              <a:rPr lang="en-US" altLang="zh-CN" sz="2400"/>
              <a:t>When we remove a vertex v and all edges incident to it from G = (V, E), we produce a subgraph, denoted by G − v. Observe that G − v = (V − {v}, E′), where E′ is the set of edges of G not incident to v. </a:t>
            </a:r>
          </a:p>
          <a:p>
            <a:pPr lvl="1">
              <a:lnSpc>
                <a:spcPct val="150000"/>
              </a:lnSpc>
            </a:pPr>
            <a:r>
              <a:rPr lang="en-US" altLang="zh-CN" sz="2400"/>
              <a:t>Similarly, if V′ is a subset of V, then the graph G − V′ is the subgraph (V − V′, E′), where E′ is the set of edges of G not incident to a vertex in V′.</a:t>
            </a:r>
          </a:p>
        </p:txBody>
      </p:sp>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10.2.7 New Graphs from Old</a:t>
            </a:r>
            <a:endParaRPr lang="en-US" altLang="zh-CN" sz="3200" dirty="0"/>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577401"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solidFill>
                  <a:srgbClr val="FF0000"/>
                </a:solidFill>
              </a:rPr>
              <a:t>GRAPH UNIONS(</a:t>
            </a:r>
            <a:r>
              <a:rPr lang="zh-CN" altLang="en-US" sz="2800">
                <a:solidFill>
                  <a:srgbClr val="FF0000"/>
                </a:solidFill>
              </a:rPr>
              <a:t>图的并集</a:t>
            </a:r>
            <a:r>
              <a:rPr lang="en-US" altLang="zh-CN" sz="2800">
                <a:solidFill>
                  <a:srgbClr val="FF0000"/>
                </a:solidFill>
              </a:rPr>
              <a:t>) </a:t>
            </a:r>
          </a:p>
          <a:p>
            <a:pPr lvl="1">
              <a:lnSpc>
                <a:spcPct val="150000"/>
              </a:lnSpc>
            </a:pPr>
            <a:r>
              <a:rPr lang="en-US" altLang="zh-CN" sz="2400"/>
              <a:t>Two or more graphs can be combined in various ways. </a:t>
            </a:r>
          </a:p>
          <a:p>
            <a:pPr lvl="1">
              <a:lnSpc>
                <a:spcPct val="150000"/>
              </a:lnSpc>
            </a:pPr>
            <a:r>
              <a:rPr lang="en-US" altLang="zh-CN" sz="2400"/>
              <a:t>The new graph that contains all the vertices and edges of these graphs is called the </a:t>
            </a:r>
            <a:r>
              <a:rPr lang="en-US" altLang="zh-CN" sz="2400">
                <a:solidFill>
                  <a:srgbClr val="FF0000"/>
                </a:solidFill>
              </a:rPr>
              <a:t>union(</a:t>
            </a:r>
            <a:r>
              <a:rPr lang="zh-CN" altLang="en-US" sz="2400">
                <a:solidFill>
                  <a:srgbClr val="FF0000"/>
                </a:solidFill>
              </a:rPr>
              <a:t>并图</a:t>
            </a:r>
            <a:r>
              <a:rPr lang="en-US" altLang="zh-CN" sz="2400">
                <a:solidFill>
                  <a:srgbClr val="FF0000"/>
                </a:solidFill>
              </a:rPr>
              <a:t>)</a:t>
            </a:r>
            <a:r>
              <a:rPr lang="en-US" altLang="zh-CN" sz="2400"/>
              <a:t> of the graphs.</a:t>
            </a:r>
          </a:p>
        </p:txBody>
      </p:sp>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10.2.7 New Graphs from Old</a:t>
            </a:r>
            <a:endParaRPr lang="en-US" altLang="zh-CN" sz="3200" dirty="0"/>
          </a:p>
        </p:txBody>
      </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10.2.7 New Graphs from Old</a:t>
            </a:r>
            <a:endParaRPr lang="en-US" altLang="zh-CN" sz="3200" dirty="0"/>
          </a:p>
        </p:txBody>
      </p:sp>
      <p:sp>
        <p:nvSpPr>
          <p:cNvPr id="4" name="Rectangle 3"/>
          <p:cNvSpPr txBox="1">
            <a:spLocks noChangeArrowheads="1"/>
          </p:cNvSpPr>
          <p:nvPr/>
        </p:nvSpPr>
        <p:spPr bwMode="auto">
          <a:xfrm>
            <a:off x="210046" y="1958611"/>
            <a:ext cx="11668276"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The union of two simple graphs G1 = (V</a:t>
            </a:r>
            <a:r>
              <a:rPr lang="en-US" altLang="zh-CN" sz="2800" baseline="-25000"/>
              <a:t>1</a:t>
            </a:r>
            <a:r>
              <a:rPr lang="en-US" altLang="zh-CN" sz="2800"/>
              <a:t>, E</a:t>
            </a:r>
            <a:r>
              <a:rPr lang="en-US" altLang="zh-CN" sz="2800" baseline="-25000"/>
              <a:t>1</a:t>
            </a:r>
            <a:r>
              <a:rPr lang="en-US" altLang="zh-CN" sz="2800"/>
              <a:t>) and G2 = (V</a:t>
            </a:r>
            <a:r>
              <a:rPr lang="en-US" altLang="zh-CN" sz="2800" baseline="-25000"/>
              <a:t>2</a:t>
            </a:r>
            <a:r>
              <a:rPr lang="en-US" altLang="zh-CN" sz="2800"/>
              <a:t>, E</a:t>
            </a:r>
            <a:r>
              <a:rPr lang="en-US" altLang="zh-CN" sz="2800" baseline="-25000"/>
              <a:t>2</a:t>
            </a:r>
            <a:r>
              <a:rPr lang="en-US" altLang="zh-CN" sz="2800"/>
              <a:t>) is the simple graph with vertex set V</a:t>
            </a:r>
            <a:r>
              <a:rPr lang="en-US" altLang="zh-CN" sz="2800" baseline="-25000"/>
              <a:t>1</a:t>
            </a:r>
            <a:r>
              <a:rPr lang="en-US" altLang="zh-CN" sz="2800"/>
              <a:t> ∪ V</a:t>
            </a:r>
            <a:r>
              <a:rPr lang="en-US" altLang="zh-CN" sz="2800" baseline="-25000"/>
              <a:t>2</a:t>
            </a:r>
            <a:r>
              <a:rPr lang="en-US" altLang="zh-CN" sz="2800"/>
              <a:t> and edge set E</a:t>
            </a:r>
            <a:r>
              <a:rPr lang="en-US" altLang="zh-CN" sz="2800" baseline="-25000"/>
              <a:t>1</a:t>
            </a:r>
            <a:r>
              <a:rPr lang="en-US" altLang="zh-CN" sz="2800"/>
              <a:t> ∪ E</a:t>
            </a:r>
            <a:r>
              <a:rPr lang="en-US" altLang="zh-CN" sz="2800" baseline="-25000"/>
              <a:t>2</a:t>
            </a:r>
            <a:r>
              <a:rPr lang="en-US" altLang="zh-CN" sz="2800"/>
              <a:t>. The union of G</a:t>
            </a:r>
            <a:r>
              <a:rPr lang="en-US" altLang="zh-CN" sz="2800" baseline="-25000"/>
              <a:t>1</a:t>
            </a:r>
            <a:r>
              <a:rPr lang="en-US" altLang="zh-CN" sz="2800"/>
              <a:t> and G</a:t>
            </a:r>
            <a:r>
              <a:rPr lang="en-US" altLang="zh-CN" sz="2800" baseline="-25000"/>
              <a:t>2</a:t>
            </a:r>
            <a:r>
              <a:rPr lang="en-US" altLang="zh-CN" sz="2800"/>
              <a:t> is denoted by G</a:t>
            </a:r>
            <a:r>
              <a:rPr lang="en-US" altLang="zh-CN" sz="2800" baseline="-25000"/>
              <a:t>1</a:t>
            </a:r>
            <a:r>
              <a:rPr lang="en-US" altLang="zh-CN" sz="2800"/>
              <a:t> ∪ G</a:t>
            </a:r>
            <a:r>
              <a:rPr lang="en-US" altLang="zh-CN" sz="2800" baseline="-25000"/>
              <a:t>2</a:t>
            </a:r>
            <a:r>
              <a:rPr lang="en-US" altLang="zh-CN" sz="2800"/>
              <a:t>.</a:t>
            </a:r>
          </a:p>
        </p:txBody>
      </p:sp>
      <p:sp>
        <p:nvSpPr>
          <p:cNvPr id="7" name="文本框 6"/>
          <p:cNvSpPr txBox="1"/>
          <p:nvPr/>
        </p:nvSpPr>
        <p:spPr>
          <a:xfrm>
            <a:off x="3866147" y="1020177"/>
            <a:ext cx="4459705" cy="707886"/>
          </a:xfrm>
          <a:prstGeom prst="rect">
            <a:avLst/>
          </a:prstGeom>
          <a:noFill/>
        </p:spPr>
        <p:txBody>
          <a:bodyPr wrap="square" rtlCol="0">
            <a:spAutoFit/>
          </a:bodyPr>
          <a:lstStyle/>
          <a:p>
            <a:pPr algn="ctr"/>
            <a:r>
              <a:rPr lang="en-US" altLang="zh-CN" sz="4000" b="1"/>
              <a:t>Definition 9</a:t>
            </a:r>
            <a:endParaRPr lang="zh-CN" altLang="en-US" sz="4000" b="1" dirty="0"/>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98195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Sometimes, two graphs have exactly the same form, in the sense that there is a one-to-one correspondence between their vertex sets that preserves edges. </a:t>
            </a:r>
          </a:p>
          <a:p>
            <a:pPr>
              <a:lnSpc>
                <a:spcPct val="150000"/>
              </a:lnSpc>
            </a:pPr>
            <a:r>
              <a:rPr lang="en-US" altLang="zh-CN" sz="2800"/>
              <a:t>In such a case, we say that the two graphs are </a:t>
            </a:r>
            <a:r>
              <a:rPr lang="en-US" altLang="zh-CN" sz="2800">
                <a:solidFill>
                  <a:srgbClr val="FF0000"/>
                </a:solidFill>
              </a:rPr>
              <a:t>isomorphic(</a:t>
            </a:r>
            <a:r>
              <a:rPr lang="zh-CN" altLang="en-US" sz="2800">
                <a:solidFill>
                  <a:srgbClr val="FF0000"/>
                </a:solidFill>
              </a:rPr>
              <a:t>同构</a:t>
            </a:r>
            <a:r>
              <a:rPr lang="en-US" altLang="zh-CN" sz="2800">
                <a:solidFill>
                  <a:srgbClr val="FF0000"/>
                </a:solidFill>
              </a:rPr>
              <a:t>)</a:t>
            </a:r>
            <a:r>
              <a:rPr lang="en-US" altLang="zh-CN" sz="2800"/>
              <a:t>. </a:t>
            </a:r>
          </a:p>
          <a:p>
            <a:pPr>
              <a:lnSpc>
                <a:spcPct val="150000"/>
              </a:lnSpc>
            </a:pPr>
            <a:r>
              <a:rPr lang="en-US" altLang="zh-CN" sz="2800"/>
              <a:t>Determining whether two graphs are isomorphic is an important problem of graph theory that we will study in this section.</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10.3.1 Introduction</a:t>
            </a:r>
            <a:endParaRPr lang="en-US" altLang="zh-CN" sz="3200" dirty="0"/>
          </a:p>
        </p:txBody>
      </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98195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One way to represent a graph without multiple edges is to list all the edges of this graph. </a:t>
            </a:r>
          </a:p>
          <a:p>
            <a:pPr>
              <a:lnSpc>
                <a:spcPct val="150000"/>
              </a:lnSpc>
            </a:pPr>
            <a:r>
              <a:rPr lang="en-US" altLang="zh-CN" sz="2800" dirty="0"/>
              <a:t>Another way to represent a graph with no multiple edges is to use </a:t>
            </a:r>
            <a:r>
              <a:rPr lang="en-US" altLang="zh-CN" sz="2800" dirty="0">
                <a:solidFill>
                  <a:srgbClr val="FF0000"/>
                </a:solidFill>
              </a:rPr>
              <a:t>adjacency lists(</a:t>
            </a:r>
            <a:r>
              <a:rPr lang="zh-CN" altLang="en-US" sz="2800" dirty="0">
                <a:solidFill>
                  <a:srgbClr val="FF0000"/>
                </a:solidFill>
              </a:rPr>
              <a:t>邻接表</a:t>
            </a:r>
            <a:r>
              <a:rPr lang="en-US" altLang="zh-CN" sz="2800" dirty="0">
                <a:solidFill>
                  <a:srgbClr val="FF0000"/>
                </a:solidFill>
              </a:rPr>
              <a:t>)</a:t>
            </a:r>
            <a:r>
              <a:rPr lang="en-US" altLang="zh-CN" sz="2800" dirty="0"/>
              <a:t>, which specify the vertices that are adjacent to each vertex of the graph.</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10.3.2 Representing Graphs</a:t>
            </a:r>
            <a:endParaRPr lang="en-US" altLang="zh-CN" sz="32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502276" y="1012954"/>
            <a:ext cx="11187448"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800" b="1" dirty="0">
                <a:latin typeface="宋体" panose="02010600030101010101" pitchFamily="2" charset="-122"/>
              </a:rPr>
              <a:t>[</a:t>
            </a:r>
            <a:r>
              <a:rPr kumimoji="1" lang="zh-CN" altLang="en-US" sz="2800" b="1" dirty="0">
                <a:latin typeface="宋体" panose="02010600030101010101" pitchFamily="2" charset="-122"/>
              </a:rPr>
              <a:t>定义</a:t>
            </a:r>
            <a:r>
              <a:rPr kumimoji="1" lang="en-US" altLang="zh-CN" sz="2800" b="1" dirty="0">
                <a:latin typeface="宋体" panose="02010600030101010101" pitchFamily="2" charset="-122"/>
              </a:rPr>
              <a:t>]</a:t>
            </a:r>
            <a:r>
              <a:rPr kumimoji="1" lang="zh-CN" altLang="en-US" sz="2800" b="1" dirty="0">
                <a:latin typeface="宋体" panose="02010600030101010101" pitchFamily="2" charset="-122"/>
              </a:rPr>
              <a:t>图的分类</a:t>
            </a:r>
          </a:p>
          <a:p>
            <a:pPr algn="just" eaLnBrk="1" hangingPunct="1">
              <a:spcBef>
                <a:spcPct val="0"/>
              </a:spcBef>
              <a:buFontTx/>
              <a:buNone/>
            </a:pPr>
            <a:r>
              <a:rPr kumimoji="1" lang="zh-CN" altLang="en-US" sz="2800" b="1" dirty="0">
                <a:latin typeface="宋体" panose="02010600030101010101" pitchFamily="2" charset="-122"/>
              </a:rPr>
              <a:t>  对图</a:t>
            </a:r>
            <a:r>
              <a:rPr kumimoji="1" lang="en-US" altLang="zh-CN" sz="2800" b="1" dirty="0">
                <a:latin typeface="宋体" panose="02010600030101010101" pitchFamily="2" charset="-122"/>
              </a:rPr>
              <a:t>G=</a:t>
            </a:r>
            <a:r>
              <a:rPr kumimoji="1" lang="zh-CN" altLang="en-US" sz="2800" b="1" dirty="0">
                <a:latin typeface="宋体" panose="02010600030101010101" pitchFamily="2" charset="-122"/>
              </a:rPr>
              <a:t>（Ｖ，Ｅ）。若对于任意的（ａ，ｂ）∈Ｅ，</a:t>
            </a:r>
            <a:r>
              <a:rPr kumimoji="1" lang="en-US" altLang="zh-CN" sz="2800" b="1" dirty="0">
                <a:latin typeface="宋体" panose="02010600030101010101" pitchFamily="2" charset="-122"/>
              </a:rPr>
              <a:t>a </a:t>
            </a:r>
            <a:r>
              <a:rPr kumimoji="1" lang="en-US" altLang="zh-CN" sz="2800" b="1" dirty="0">
                <a:latin typeface="宋体" panose="02010600030101010101" pitchFamily="2" charset="-122"/>
                <a:sym typeface="Symbol" panose="05050102010706020507" pitchFamily="18" charset="2"/>
              </a:rPr>
              <a:t> </a:t>
            </a:r>
            <a:r>
              <a:rPr kumimoji="1" lang="en-US" altLang="zh-CN" sz="2800" b="1" dirty="0">
                <a:latin typeface="宋体" panose="02010600030101010101" pitchFamily="2" charset="-122"/>
              </a:rPr>
              <a:t>b,</a:t>
            </a:r>
            <a:r>
              <a:rPr kumimoji="1" lang="zh-CN" altLang="en-US" sz="2800" b="1" dirty="0">
                <a:latin typeface="宋体" panose="02010600030101010101" pitchFamily="2" charset="-122"/>
              </a:rPr>
              <a:t>则称图</a:t>
            </a:r>
            <a:r>
              <a:rPr kumimoji="1" lang="en-US" altLang="zh-CN" sz="2800" b="1" dirty="0">
                <a:latin typeface="宋体" panose="02010600030101010101" pitchFamily="2" charset="-122"/>
              </a:rPr>
              <a:t>G</a:t>
            </a:r>
            <a:r>
              <a:rPr kumimoji="1" lang="zh-CN" altLang="en-US" sz="2800" b="1" dirty="0">
                <a:latin typeface="宋体" panose="02010600030101010101" pitchFamily="2" charset="-122"/>
              </a:rPr>
              <a:t>为简单图</a:t>
            </a:r>
            <a:r>
              <a:rPr kumimoji="1" lang="en-US" altLang="zh-CN" sz="2800" b="1" dirty="0">
                <a:latin typeface="宋体" panose="02010600030101010101" pitchFamily="2" charset="-122"/>
              </a:rPr>
              <a:t>/</a:t>
            </a:r>
            <a:r>
              <a:rPr kumimoji="1" lang="en-US" altLang="zh-CN" sz="2800" b="1" dirty="0">
                <a:solidFill>
                  <a:schemeClr val="tx2"/>
                </a:solidFill>
                <a:latin typeface="宋体" panose="02010600030101010101" pitchFamily="2" charset="-122"/>
              </a:rPr>
              <a:t>Simple Graph</a:t>
            </a:r>
            <a:r>
              <a:rPr kumimoji="1" lang="zh-CN" altLang="en-US" sz="2800" b="1" dirty="0">
                <a:latin typeface="宋体" panose="02010600030101010101" pitchFamily="2" charset="-122"/>
              </a:rPr>
              <a:t>。</a:t>
            </a:r>
          </a:p>
          <a:p>
            <a:pPr algn="just" eaLnBrk="1" hangingPunct="1">
              <a:spcBef>
                <a:spcPct val="0"/>
              </a:spcBef>
              <a:buFontTx/>
              <a:buNone/>
            </a:pPr>
            <a:r>
              <a:rPr kumimoji="1" lang="zh-CN" altLang="en-US" sz="2800" b="1" dirty="0">
                <a:latin typeface="宋体" panose="02010600030101010101" pitchFamily="2" charset="-122"/>
              </a:rPr>
              <a:t>  </a:t>
            </a:r>
          </a:p>
          <a:p>
            <a:pPr algn="just" eaLnBrk="1" hangingPunct="1">
              <a:spcBef>
                <a:spcPct val="0"/>
              </a:spcBef>
              <a:buFontTx/>
              <a:buNone/>
            </a:pPr>
            <a:r>
              <a:rPr kumimoji="1" lang="zh-CN" altLang="en-US" sz="2800" b="1" dirty="0">
                <a:latin typeface="宋体" panose="02010600030101010101" pitchFamily="2" charset="-122"/>
              </a:rPr>
              <a:t>  对图</a:t>
            </a:r>
            <a:r>
              <a:rPr kumimoji="1" lang="en-US" altLang="zh-CN" sz="2800" b="1" dirty="0">
                <a:latin typeface="宋体" panose="02010600030101010101" pitchFamily="2" charset="-122"/>
              </a:rPr>
              <a:t>G=</a:t>
            </a:r>
            <a:r>
              <a:rPr kumimoji="1" lang="zh-CN" altLang="en-US" sz="2800" b="1" dirty="0">
                <a:latin typeface="宋体" panose="02010600030101010101" pitchFamily="2" charset="-122"/>
              </a:rPr>
              <a:t>（Ｖ，Ｅ）。若允许Ｅ是一个重集，则称图</a:t>
            </a:r>
            <a:r>
              <a:rPr kumimoji="1" lang="en-US" altLang="zh-CN" sz="2800" b="1" dirty="0">
                <a:latin typeface="宋体" panose="02010600030101010101" pitchFamily="2" charset="-122"/>
              </a:rPr>
              <a:t>G</a:t>
            </a:r>
            <a:r>
              <a:rPr kumimoji="1" lang="zh-CN" altLang="en-US" sz="2800" b="1" dirty="0">
                <a:latin typeface="宋体" panose="02010600030101010101" pitchFamily="2" charset="-122"/>
              </a:rPr>
              <a:t>为重图</a:t>
            </a:r>
            <a:r>
              <a:rPr kumimoji="1" lang="en-US" altLang="zh-CN" sz="2800" b="1" dirty="0">
                <a:latin typeface="宋体" panose="02010600030101010101" pitchFamily="2" charset="-122"/>
              </a:rPr>
              <a:t>/</a:t>
            </a:r>
            <a:r>
              <a:rPr kumimoji="1" lang="en-US" altLang="zh-CN" sz="2800" b="1" dirty="0">
                <a:solidFill>
                  <a:schemeClr val="tx2"/>
                </a:solidFill>
                <a:latin typeface="宋体" panose="02010600030101010101" pitchFamily="2" charset="-122"/>
              </a:rPr>
              <a:t>Multigraph</a:t>
            </a:r>
            <a:r>
              <a:rPr kumimoji="1" lang="zh-CN" altLang="en-US" sz="2800" b="1" dirty="0">
                <a:latin typeface="宋体" panose="02010600030101010101" pitchFamily="2" charset="-122"/>
              </a:rPr>
              <a:t>。其相同的元素称为</a:t>
            </a:r>
            <a:r>
              <a:rPr kumimoji="1" lang="zh-CN" altLang="en-US" sz="2800" b="1" dirty="0">
                <a:solidFill>
                  <a:schemeClr val="tx2"/>
                </a:solidFill>
                <a:latin typeface="宋体" panose="02010600030101010101" pitchFamily="2" charset="-122"/>
              </a:rPr>
              <a:t>重边</a:t>
            </a:r>
            <a:r>
              <a:rPr kumimoji="1" lang="zh-CN" altLang="en-US" sz="2800" b="1" dirty="0">
                <a:latin typeface="宋体" panose="02010600030101010101" pitchFamily="2" charset="-122"/>
              </a:rPr>
              <a:t>。</a:t>
            </a:r>
          </a:p>
          <a:p>
            <a:pPr algn="just" eaLnBrk="1" hangingPunct="1">
              <a:spcBef>
                <a:spcPct val="0"/>
              </a:spcBef>
              <a:buFontTx/>
              <a:buNone/>
            </a:pPr>
            <a:endParaRPr kumimoji="1" lang="zh-CN" altLang="en-US" sz="2800" b="1" dirty="0">
              <a:latin typeface="宋体" panose="02010600030101010101" pitchFamily="2" charset="-122"/>
            </a:endParaRPr>
          </a:p>
          <a:p>
            <a:pPr algn="just" eaLnBrk="1" hangingPunct="1">
              <a:spcBef>
                <a:spcPct val="0"/>
              </a:spcBef>
              <a:buFontTx/>
              <a:buNone/>
            </a:pPr>
            <a:r>
              <a:rPr kumimoji="1" lang="zh-CN" altLang="en-US" sz="2800" b="1" dirty="0">
                <a:latin typeface="宋体" panose="02010600030101010101" pitchFamily="2" charset="-122"/>
              </a:rPr>
              <a:t>  对图</a:t>
            </a:r>
            <a:r>
              <a:rPr kumimoji="1" lang="en-US" altLang="zh-CN" sz="2800" b="1" dirty="0">
                <a:latin typeface="宋体" panose="02010600030101010101" pitchFamily="2" charset="-122"/>
              </a:rPr>
              <a:t>G=</a:t>
            </a:r>
            <a:r>
              <a:rPr kumimoji="1" lang="zh-CN" altLang="en-US" sz="2800" b="1" dirty="0">
                <a:latin typeface="宋体" panose="02010600030101010101" pitchFamily="2" charset="-122"/>
              </a:rPr>
              <a:t>（Ｖ，Ｅ）。若</a:t>
            </a:r>
            <a:r>
              <a:rPr kumimoji="1" lang="en-US" altLang="zh-CN" sz="2800" b="1" dirty="0">
                <a:latin typeface="宋体" panose="02010600030101010101" pitchFamily="2" charset="-122"/>
              </a:rPr>
              <a:t>G</a:t>
            </a:r>
            <a:r>
              <a:rPr kumimoji="1" lang="zh-CN" altLang="en-US" sz="2800" b="1" dirty="0">
                <a:latin typeface="宋体" panose="02010600030101010101" pitchFamily="2" charset="-122"/>
              </a:rPr>
              <a:t>既允许是重图又允许是非简单图，则称图</a:t>
            </a:r>
            <a:r>
              <a:rPr kumimoji="1" lang="en-US" altLang="zh-CN" sz="2800" b="1" dirty="0">
                <a:latin typeface="宋体" panose="02010600030101010101" pitchFamily="2" charset="-122"/>
              </a:rPr>
              <a:t>G</a:t>
            </a:r>
            <a:r>
              <a:rPr kumimoji="1" lang="zh-CN" altLang="en-US" sz="2800" b="1" dirty="0">
                <a:latin typeface="宋体" panose="02010600030101010101" pitchFamily="2" charset="-122"/>
              </a:rPr>
              <a:t>为拟图（伪图）</a:t>
            </a:r>
            <a:r>
              <a:rPr kumimoji="1" lang="en-US" altLang="zh-CN" sz="2800" b="1" dirty="0">
                <a:latin typeface="宋体" panose="02010600030101010101" pitchFamily="2" charset="-122"/>
              </a:rPr>
              <a:t>/</a:t>
            </a:r>
            <a:r>
              <a:rPr kumimoji="1" lang="en-US" altLang="zh-CN" sz="2800" b="1" dirty="0">
                <a:solidFill>
                  <a:schemeClr val="tx2"/>
                </a:solidFill>
                <a:latin typeface="宋体" panose="02010600030101010101" pitchFamily="2" charset="-122"/>
              </a:rPr>
              <a:t>Pseudograph</a:t>
            </a:r>
            <a:r>
              <a:rPr kumimoji="1" lang="zh-CN" altLang="en-US" sz="2800" b="1" dirty="0">
                <a:latin typeface="宋体" panose="02010600030101010101" pitchFamily="2" charset="-122"/>
              </a:rPr>
              <a:t>。</a:t>
            </a:r>
          </a:p>
          <a:p>
            <a:pPr algn="just" eaLnBrk="1" hangingPunct="1">
              <a:spcBef>
                <a:spcPct val="0"/>
              </a:spcBef>
              <a:buFontTx/>
              <a:buNone/>
            </a:pPr>
            <a:r>
              <a:rPr kumimoji="1" lang="zh-CN" altLang="en-US" sz="2800" b="1" dirty="0">
                <a:latin typeface="宋体" panose="02010600030101010101" pitchFamily="2" charset="-122"/>
              </a:rPr>
              <a:t> </a:t>
            </a:r>
          </a:p>
          <a:p>
            <a:pPr algn="just" eaLnBrk="1" hangingPunct="1">
              <a:spcBef>
                <a:spcPct val="0"/>
              </a:spcBef>
              <a:buFontTx/>
              <a:buNone/>
            </a:pPr>
            <a:r>
              <a:rPr kumimoji="1" lang="zh-CN" altLang="en-US" sz="2800" b="1" dirty="0">
                <a:latin typeface="宋体" panose="02010600030101010101" pitchFamily="2" charset="-122"/>
              </a:rPr>
              <a:t>  一般的</a:t>
            </a:r>
            <a:r>
              <a:rPr kumimoji="1" lang="en-US" altLang="zh-CN" sz="2800" b="1" dirty="0">
                <a:latin typeface="宋体" panose="02010600030101010101" pitchFamily="2" charset="-122"/>
              </a:rPr>
              <a:t>G</a:t>
            </a:r>
            <a:r>
              <a:rPr kumimoji="1" lang="zh-CN" altLang="en-US" sz="2800" b="1" dirty="0">
                <a:latin typeface="宋体" panose="02010600030101010101" pitchFamily="2" charset="-122"/>
              </a:rPr>
              <a:t>称为</a:t>
            </a:r>
            <a:r>
              <a:rPr kumimoji="1" lang="zh-CN" altLang="en-US" sz="2800" b="1" dirty="0">
                <a:solidFill>
                  <a:schemeClr val="tx2"/>
                </a:solidFill>
                <a:latin typeface="宋体" panose="02010600030101010101" pitchFamily="2" charset="-122"/>
              </a:rPr>
              <a:t>线性图</a:t>
            </a:r>
            <a:r>
              <a:rPr kumimoji="1" lang="en-US" altLang="zh-CN" sz="2800" b="1" dirty="0">
                <a:solidFill>
                  <a:schemeClr val="tx2"/>
                </a:solidFill>
                <a:latin typeface="宋体" panose="02010600030101010101" pitchFamily="2" charset="-122"/>
              </a:rPr>
              <a:t>/Linear Graph</a:t>
            </a:r>
            <a:r>
              <a:rPr kumimoji="1" lang="zh-CN" altLang="en-US" sz="2800" b="1" dirty="0">
                <a:solidFill>
                  <a:schemeClr val="tx2"/>
                </a:solidFill>
                <a:latin typeface="宋体" panose="02010600030101010101" pitchFamily="2" charset="-122"/>
              </a:rPr>
              <a: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1:</a:t>
            </a:r>
          </a:p>
          <a:p>
            <a:pPr lvl="1">
              <a:lnSpc>
                <a:spcPct val="150000"/>
              </a:lnSpc>
              <a:buClr>
                <a:schemeClr val="tx1"/>
              </a:buClr>
              <a:buFont typeface="Wingdings" panose="05000000000000000000" pitchFamily="2" charset="2"/>
              <a:buChar char="l"/>
            </a:pPr>
            <a:r>
              <a:rPr lang="en-US" altLang="zh-CN" sz="2400"/>
              <a:t>Use adjacency lists to describe the simple graph given in Figure.</a:t>
            </a:r>
          </a:p>
          <a:p>
            <a:pPr>
              <a:lnSpc>
                <a:spcPct val="150000"/>
              </a:lnSpc>
              <a:buFont typeface="Wingdings" panose="05000000000000000000" pitchFamily="2" charset="2"/>
              <a:buChar char="l"/>
            </a:pPr>
            <a:r>
              <a:rPr lang="en-US" altLang="zh-CN" sz="2800"/>
              <a:t>Solution:</a:t>
            </a:r>
          </a:p>
          <a:p>
            <a:pPr lvl="1">
              <a:lnSpc>
                <a:spcPct val="150000"/>
              </a:lnSpc>
              <a:buClr>
                <a:schemeClr val="tx1"/>
              </a:buClr>
              <a:buFont typeface="Wingdings" panose="05000000000000000000" pitchFamily="2" charset="2"/>
              <a:buChar char="l"/>
            </a:pPr>
            <a:r>
              <a:rPr lang="en-US" altLang="zh-CN" sz="2400"/>
              <a:t>Table 1 lists those vertices adjacent to each of the vertices of the graph.</a:t>
            </a:r>
          </a:p>
        </p:txBody>
      </p:sp>
      <p:sp>
        <p:nvSpPr>
          <p:cNvPr id="6" name="文本框 5"/>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10.3.2 Representing Graphs</a:t>
            </a:r>
            <a:endParaRPr lang="en-US" altLang="zh-CN" sz="3200" dirty="0"/>
          </a:p>
        </p:txBody>
      </p:sp>
      <p:pic>
        <p:nvPicPr>
          <p:cNvPr id="3" name="图片 2"/>
          <p:cNvPicPr>
            <a:picLocks noChangeAspect="1"/>
          </p:cNvPicPr>
          <p:nvPr/>
        </p:nvPicPr>
        <p:blipFill>
          <a:blip r:embed="rId3"/>
          <a:stretch>
            <a:fillRect/>
          </a:stretch>
        </p:blipFill>
        <p:spPr>
          <a:xfrm>
            <a:off x="2761691" y="3596370"/>
            <a:ext cx="6668618" cy="2683712"/>
          </a:xfrm>
          <a:prstGeom prst="rect">
            <a:avLst/>
          </a:prstGeom>
        </p:spPr>
      </p:pic>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2:</a:t>
            </a:r>
          </a:p>
          <a:p>
            <a:pPr lvl="1">
              <a:lnSpc>
                <a:spcPct val="150000"/>
              </a:lnSpc>
              <a:buClr>
                <a:schemeClr val="tx1"/>
              </a:buClr>
              <a:buFont typeface="Wingdings" panose="05000000000000000000" pitchFamily="2" charset="2"/>
              <a:buChar char="l"/>
            </a:pPr>
            <a:r>
              <a:rPr lang="en-US" altLang="zh-CN" sz="2400"/>
              <a:t>Represent the directed graph shown in Figure 2 by listing all the vertices that are the terminal vertices of edges starting at each vertex of the graph.</a:t>
            </a:r>
          </a:p>
          <a:p>
            <a:pPr>
              <a:lnSpc>
                <a:spcPct val="150000"/>
              </a:lnSpc>
              <a:buFont typeface="Wingdings" panose="05000000000000000000" pitchFamily="2" charset="2"/>
              <a:buChar char="l"/>
            </a:pPr>
            <a:r>
              <a:rPr lang="en-US" altLang="zh-CN" sz="2800"/>
              <a:t>Solution:</a:t>
            </a:r>
          </a:p>
          <a:p>
            <a:pPr lvl="1">
              <a:lnSpc>
                <a:spcPct val="150000"/>
              </a:lnSpc>
              <a:buClr>
                <a:schemeClr val="tx1"/>
              </a:buClr>
              <a:buFont typeface="Wingdings" panose="05000000000000000000" pitchFamily="2" charset="2"/>
              <a:buChar char="l"/>
            </a:pPr>
            <a:r>
              <a:rPr lang="en-US" altLang="zh-CN" sz="2400"/>
              <a:t>Table 2 represents the directed graph shown in Figure 2.</a:t>
            </a:r>
          </a:p>
        </p:txBody>
      </p:sp>
      <p:sp>
        <p:nvSpPr>
          <p:cNvPr id="6" name="文本框 5"/>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10.3.2 Representing Graphs</a:t>
            </a:r>
            <a:endParaRPr lang="en-US" altLang="zh-CN" sz="3200" dirty="0"/>
          </a:p>
        </p:txBody>
      </p:sp>
      <p:pic>
        <p:nvPicPr>
          <p:cNvPr id="5" name="图片 4"/>
          <p:cNvPicPr>
            <a:picLocks noChangeAspect="1"/>
          </p:cNvPicPr>
          <p:nvPr/>
        </p:nvPicPr>
        <p:blipFill>
          <a:blip r:embed="rId3"/>
          <a:stretch>
            <a:fillRect/>
          </a:stretch>
        </p:blipFill>
        <p:spPr>
          <a:xfrm>
            <a:off x="3250536" y="4023360"/>
            <a:ext cx="6640424" cy="2533995"/>
          </a:xfrm>
          <a:prstGeom prst="rect">
            <a:avLst/>
          </a:prstGeom>
        </p:spPr>
      </p:pic>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981954" cy="60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Suppose that G = (V, E) is a simple graph where |V| = n. Suppose that the vertices of G are listed arbitrarily as v</a:t>
            </a:r>
            <a:r>
              <a:rPr lang="en-US" altLang="zh-CN" sz="2800" baseline="-25000"/>
              <a:t>1</a:t>
            </a:r>
            <a:r>
              <a:rPr lang="en-US" altLang="zh-CN" sz="2800"/>
              <a:t>, v</a:t>
            </a:r>
            <a:r>
              <a:rPr lang="en-US" altLang="zh-CN" sz="2800" baseline="-25000"/>
              <a:t>2</a:t>
            </a:r>
            <a:r>
              <a:rPr lang="en-US" altLang="zh-CN" sz="2800"/>
              <a:t>, … , v</a:t>
            </a:r>
            <a:r>
              <a:rPr lang="en-US" altLang="zh-CN" sz="2800" baseline="-25000"/>
              <a:t>n</a:t>
            </a:r>
            <a:r>
              <a:rPr lang="en-US" altLang="zh-CN" sz="2800"/>
              <a:t>. </a:t>
            </a:r>
          </a:p>
          <a:p>
            <a:pPr>
              <a:lnSpc>
                <a:spcPct val="150000"/>
              </a:lnSpc>
            </a:pPr>
            <a:r>
              <a:rPr lang="en-US" altLang="zh-CN" sz="2800"/>
              <a:t>The </a:t>
            </a:r>
            <a:r>
              <a:rPr lang="en-US" altLang="zh-CN" sz="2800">
                <a:solidFill>
                  <a:srgbClr val="FF0000"/>
                </a:solidFill>
              </a:rPr>
              <a:t>adjacency matrix(</a:t>
            </a:r>
            <a:r>
              <a:rPr lang="zh-CN" altLang="en-US" sz="2800">
                <a:solidFill>
                  <a:srgbClr val="FF0000"/>
                </a:solidFill>
              </a:rPr>
              <a:t>邻接矩阵</a:t>
            </a:r>
            <a:r>
              <a:rPr lang="en-US" altLang="zh-CN" sz="2800">
                <a:solidFill>
                  <a:srgbClr val="FF0000"/>
                </a:solidFill>
              </a:rPr>
              <a:t>) </a:t>
            </a:r>
            <a:r>
              <a:rPr lang="en-US" altLang="zh-CN" sz="2800"/>
              <a:t>A (or A</a:t>
            </a:r>
            <a:r>
              <a:rPr lang="en-US" altLang="zh-CN" sz="2800" baseline="-25000"/>
              <a:t>G</a:t>
            </a:r>
            <a:r>
              <a:rPr lang="en-US" altLang="zh-CN" sz="2800"/>
              <a:t>) of G, with respect to this listing of the vertices, is the n x n zero–one matrix with 1 as its (i, j)th entry when vi and vj are adjacent, and 0 as its (i, j)th entry when they are not adjacent. </a:t>
            </a:r>
          </a:p>
          <a:p>
            <a:pPr>
              <a:lnSpc>
                <a:spcPct val="150000"/>
              </a:lnSpc>
            </a:pPr>
            <a:r>
              <a:rPr lang="en-US" altLang="zh-CN" sz="2800"/>
              <a:t>In other words, if its adjacency matrix is A = [aij], then</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10.3.3 Adjacency Matrices</a:t>
            </a:r>
            <a:endParaRPr lang="en-US" altLang="zh-CN" sz="3200" dirty="0"/>
          </a:p>
        </p:txBody>
      </p:sp>
      <p:pic>
        <p:nvPicPr>
          <p:cNvPr id="3" name="图片 2"/>
          <p:cNvPicPr>
            <a:picLocks noChangeAspect="1"/>
          </p:cNvPicPr>
          <p:nvPr/>
        </p:nvPicPr>
        <p:blipFill>
          <a:blip r:embed="rId3"/>
          <a:stretch>
            <a:fillRect/>
          </a:stretch>
        </p:blipFill>
        <p:spPr>
          <a:xfrm>
            <a:off x="3921701" y="5569893"/>
            <a:ext cx="4028531" cy="999990"/>
          </a:xfrm>
          <a:prstGeom prst="rect">
            <a:avLst/>
          </a:prstGeom>
        </p:spPr>
      </p:pic>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3:</a:t>
            </a:r>
          </a:p>
          <a:p>
            <a:pPr lvl="1">
              <a:lnSpc>
                <a:spcPct val="150000"/>
              </a:lnSpc>
              <a:buClr>
                <a:schemeClr val="tx1"/>
              </a:buClr>
              <a:buFont typeface="Wingdings" panose="05000000000000000000" pitchFamily="2" charset="2"/>
              <a:buChar char="l"/>
            </a:pPr>
            <a:r>
              <a:rPr lang="en-US" altLang="zh-CN" sz="2400"/>
              <a:t>Use an adjacency matrix to represent the graph shown in Figure 3.</a:t>
            </a:r>
          </a:p>
          <a:p>
            <a:pPr>
              <a:lnSpc>
                <a:spcPct val="150000"/>
              </a:lnSpc>
              <a:buFont typeface="Wingdings" panose="05000000000000000000" pitchFamily="2" charset="2"/>
              <a:buChar char="l"/>
            </a:pPr>
            <a:r>
              <a:rPr lang="en-US" altLang="zh-CN" sz="2800"/>
              <a:t>Solution:</a:t>
            </a:r>
          </a:p>
          <a:p>
            <a:pPr lvl="1">
              <a:lnSpc>
                <a:spcPct val="150000"/>
              </a:lnSpc>
              <a:buClr>
                <a:schemeClr val="tx1"/>
              </a:buClr>
              <a:buFont typeface="Wingdings" panose="05000000000000000000" pitchFamily="2" charset="2"/>
              <a:buChar char="l"/>
            </a:pPr>
            <a:r>
              <a:rPr lang="en-US" altLang="zh-CN" sz="2400"/>
              <a:t>We order the vertices as a, b, c, d. The matrix representing this graph is</a:t>
            </a:r>
          </a:p>
        </p:txBody>
      </p:sp>
      <p:pic>
        <p:nvPicPr>
          <p:cNvPr id="5" name="图片 4"/>
          <p:cNvPicPr>
            <a:picLocks noChangeAspect="1"/>
          </p:cNvPicPr>
          <p:nvPr/>
        </p:nvPicPr>
        <p:blipFill rotWithShape="1">
          <a:blip r:embed="rId3"/>
          <a:srcRect t="1776"/>
          <a:stretch>
            <a:fillRect/>
          </a:stretch>
        </p:blipFill>
        <p:spPr>
          <a:xfrm>
            <a:off x="3142211" y="3723966"/>
            <a:ext cx="2017486" cy="2662836"/>
          </a:xfrm>
          <a:prstGeom prst="rect">
            <a:avLst/>
          </a:prstGeom>
        </p:spPr>
      </p:pic>
      <p:pic>
        <p:nvPicPr>
          <p:cNvPr id="8" name="图片 7"/>
          <p:cNvPicPr>
            <a:picLocks noChangeAspect="1"/>
          </p:cNvPicPr>
          <p:nvPr/>
        </p:nvPicPr>
        <p:blipFill>
          <a:blip r:embed="rId4"/>
          <a:stretch>
            <a:fillRect/>
          </a:stretch>
        </p:blipFill>
        <p:spPr>
          <a:xfrm>
            <a:off x="6096000" y="3988550"/>
            <a:ext cx="2743287" cy="2133668"/>
          </a:xfrm>
          <a:prstGeom prst="rect">
            <a:avLst/>
          </a:prstGeom>
        </p:spPr>
      </p:pic>
      <p:sp>
        <p:nvSpPr>
          <p:cNvPr id="9" name="文本框 8"/>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10.3.3 Adjacency Matrices</a:t>
            </a:r>
            <a:endParaRPr lang="en-US" altLang="zh-CN" sz="3200" dirty="0"/>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4:</a:t>
            </a:r>
          </a:p>
          <a:p>
            <a:pPr lvl="1">
              <a:lnSpc>
                <a:spcPct val="150000"/>
              </a:lnSpc>
              <a:buClr>
                <a:schemeClr val="tx1"/>
              </a:buClr>
              <a:buFont typeface="Wingdings" panose="05000000000000000000" pitchFamily="2" charset="2"/>
              <a:buChar char="l"/>
            </a:pPr>
            <a:r>
              <a:rPr lang="en-US" altLang="zh-CN" sz="2400"/>
              <a:t>Draw a graph with the adjacency matrix with respect to the ordering of vertices a, b, c, d.</a:t>
            </a:r>
          </a:p>
          <a:p>
            <a:pPr>
              <a:lnSpc>
                <a:spcPct val="150000"/>
              </a:lnSpc>
              <a:buFont typeface="Wingdings" panose="05000000000000000000" pitchFamily="2" charset="2"/>
              <a:buChar char="l"/>
            </a:pPr>
            <a:r>
              <a:rPr lang="en-US" altLang="zh-CN" sz="2800"/>
              <a:t>Solution:</a:t>
            </a:r>
          </a:p>
          <a:p>
            <a:pPr lvl="1">
              <a:lnSpc>
                <a:spcPct val="150000"/>
              </a:lnSpc>
              <a:buClr>
                <a:schemeClr val="tx1"/>
              </a:buClr>
              <a:buFont typeface="Wingdings" panose="05000000000000000000" pitchFamily="2" charset="2"/>
              <a:buChar char="l"/>
            </a:pPr>
            <a:r>
              <a:rPr lang="en-US" altLang="zh-CN" sz="2400"/>
              <a:t>A graph with this adjacency matrix is shown in Figure 4</a:t>
            </a:r>
          </a:p>
        </p:txBody>
      </p:sp>
      <p:pic>
        <p:nvPicPr>
          <p:cNvPr id="3" name="图片 2"/>
          <p:cNvPicPr>
            <a:picLocks noChangeAspect="1"/>
          </p:cNvPicPr>
          <p:nvPr/>
        </p:nvPicPr>
        <p:blipFill>
          <a:blip r:embed="rId3"/>
          <a:stretch>
            <a:fillRect/>
          </a:stretch>
        </p:blipFill>
        <p:spPr>
          <a:xfrm>
            <a:off x="6783099" y="4073235"/>
            <a:ext cx="1587526" cy="2481245"/>
          </a:xfrm>
          <a:prstGeom prst="rect">
            <a:avLst/>
          </a:prstGeom>
        </p:spPr>
      </p:pic>
      <p:pic>
        <p:nvPicPr>
          <p:cNvPr id="9" name="图片 8"/>
          <p:cNvPicPr>
            <a:picLocks noChangeAspect="1"/>
          </p:cNvPicPr>
          <p:nvPr/>
        </p:nvPicPr>
        <p:blipFill>
          <a:blip r:embed="rId4"/>
          <a:stretch>
            <a:fillRect/>
          </a:stretch>
        </p:blipFill>
        <p:spPr>
          <a:xfrm>
            <a:off x="2656263" y="4262035"/>
            <a:ext cx="2752639" cy="2103643"/>
          </a:xfrm>
          <a:prstGeom prst="rect">
            <a:avLst/>
          </a:prstGeom>
        </p:spPr>
      </p:pic>
      <p:sp>
        <p:nvSpPr>
          <p:cNvPr id="10" name="文本框 9"/>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10.3.3 Adjacency Matrices</a:t>
            </a:r>
            <a:endParaRPr lang="en-US" altLang="zh-CN" sz="3200" dirty="0"/>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981954" cy="60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Another common way to represent graphs is to use </a:t>
            </a:r>
            <a:r>
              <a:rPr lang="en-US" altLang="zh-CN" sz="2800" dirty="0">
                <a:solidFill>
                  <a:srgbClr val="FF0000"/>
                </a:solidFill>
              </a:rPr>
              <a:t>incidence matrices(</a:t>
            </a:r>
            <a:r>
              <a:rPr lang="zh-CN" altLang="en-US" sz="2800" dirty="0">
                <a:solidFill>
                  <a:srgbClr val="FF0000"/>
                </a:solidFill>
              </a:rPr>
              <a:t>关联矩阵</a:t>
            </a:r>
            <a:r>
              <a:rPr lang="en-US" altLang="zh-CN" sz="2800" dirty="0">
                <a:solidFill>
                  <a:srgbClr val="FF0000"/>
                </a:solidFill>
              </a:rPr>
              <a:t>)</a:t>
            </a:r>
            <a:r>
              <a:rPr lang="en-US" altLang="zh-CN" sz="2800" dirty="0"/>
              <a:t>. </a:t>
            </a:r>
          </a:p>
          <a:p>
            <a:pPr>
              <a:lnSpc>
                <a:spcPct val="150000"/>
              </a:lnSpc>
            </a:pPr>
            <a:r>
              <a:rPr lang="en-US" altLang="zh-CN" sz="2800" dirty="0"/>
              <a:t>Let G = (V, E) be an undirected graph. Suppose that v</a:t>
            </a:r>
            <a:r>
              <a:rPr lang="en-US" altLang="zh-CN" sz="2800" baseline="-25000" dirty="0"/>
              <a:t>1</a:t>
            </a:r>
            <a:r>
              <a:rPr lang="en-US" altLang="zh-CN" sz="2800" dirty="0"/>
              <a:t>, v</a:t>
            </a:r>
            <a:r>
              <a:rPr lang="en-US" altLang="zh-CN" sz="2800" baseline="-25000" dirty="0"/>
              <a:t>2</a:t>
            </a:r>
            <a:r>
              <a:rPr lang="en-US" altLang="zh-CN" sz="2800" dirty="0"/>
              <a:t>, … , </a:t>
            </a:r>
            <a:r>
              <a:rPr lang="en-US" altLang="zh-CN" sz="2800" dirty="0" err="1"/>
              <a:t>vn</a:t>
            </a:r>
            <a:r>
              <a:rPr lang="en-US" altLang="zh-CN" sz="2800" dirty="0"/>
              <a:t> are the vertices and e</a:t>
            </a:r>
            <a:r>
              <a:rPr lang="en-US" altLang="zh-CN" sz="2800" baseline="-25000" dirty="0"/>
              <a:t>1</a:t>
            </a:r>
            <a:r>
              <a:rPr lang="en-US" altLang="zh-CN" sz="2800" dirty="0"/>
              <a:t>, e</a:t>
            </a:r>
            <a:r>
              <a:rPr lang="en-US" altLang="zh-CN" sz="2800" baseline="-25000" dirty="0"/>
              <a:t>2</a:t>
            </a:r>
            <a:r>
              <a:rPr lang="en-US" altLang="zh-CN" sz="2800" dirty="0"/>
              <a:t>, … , </a:t>
            </a:r>
            <a:r>
              <a:rPr lang="en-US" altLang="zh-CN" sz="2800" dirty="0" err="1"/>
              <a:t>em</a:t>
            </a:r>
            <a:r>
              <a:rPr lang="en-US" altLang="zh-CN" sz="2800" dirty="0"/>
              <a:t> are the edges of G. Then the incidence matrix with respect to this ordering of V and E is the n × m matrix M = [</a:t>
            </a:r>
            <a:r>
              <a:rPr lang="en-US" altLang="zh-CN" sz="2800" dirty="0" err="1"/>
              <a:t>m</a:t>
            </a:r>
            <a:r>
              <a:rPr lang="en-US" altLang="zh-CN" sz="2800" baseline="-25000" dirty="0" err="1"/>
              <a:t>ij</a:t>
            </a:r>
            <a:r>
              <a:rPr lang="en-US" altLang="zh-CN" sz="2800" dirty="0"/>
              <a:t>], where</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10.3.4 Incidence Matrices</a:t>
            </a:r>
            <a:endParaRPr lang="en-US" altLang="zh-CN" sz="3200" dirty="0"/>
          </a:p>
        </p:txBody>
      </p:sp>
      <p:pic>
        <p:nvPicPr>
          <p:cNvPr id="4" name="图片 3"/>
          <p:cNvPicPr>
            <a:picLocks noChangeAspect="1"/>
          </p:cNvPicPr>
          <p:nvPr/>
        </p:nvPicPr>
        <p:blipFill>
          <a:blip r:embed="rId4"/>
          <a:stretch>
            <a:fillRect/>
          </a:stretch>
        </p:blipFill>
        <p:spPr>
          <a:xfrm>
            <a:off x="3189689" y="5087389"/>
            <a:ext cx="5812621" cy="1330161"/>
          </a:xfrm>
          <a:prstGeom prst="rect">
            <a:avLst/>
          </a:prstGeom>
        </p:spPr>
      </p:pic>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6:</a:t>
            </a:r>
          </a:p>
          <a:p>
            <a:pPr lvl="1">
              <a:lnSpc>
                <a:spcPct val="150000"/>
              </a:lnSpc>
              <a:buClr>
                <a:schemeClr val="tx1"/>
              </a:buClr>
              <a:buFont typeface="Wingdings" panose="05000000000000000000" pitchFamily="2" charset="2"/>
              <a:buChar char="l"/>
            </a:pPr>
            <a:r>
              <a:rPr lang="en-US" altLang="zh-CN" sz="2400"/>
              <a:t>Represent the graph shown in Figure 6 with an incidence matrix.</a:t>
            </a:r>
          </a:p>
          <a:p>
            <a:pPr>
              <a:lnSpc>
                <a:spcPct val="150000"/>
              </a:lnSpc>
              <a:buFont typeface="Wingdings" panose="05000000000000000000" pitchFamily="2" charset="2"/>
              <a:buChar char="l"/>
            </a:pPr>
            <a:r>
              <a:rPr lang="en-US" altLang="zh-CN" sz="2800"/>
              <a:t>Solution:</a:t>
            </a:r>
          </a:p>
          <a:p>
            <a:pPr lvl="1">
              <a:lnSpc>
                <a:spcPct val="150000"/>
              </a:lnSpc>
              <a:buClr>
                <a:schemeClr val="tx1"/>
              </a:buClr>
              <a:buFont typeface="Wingdings" panose="05000000000000000000" pitchFamily="2" charset="2"/>
              <a:buChar char="l"/>
            </a:pPr>
            <a:r>
              <a:rPr lang="en-US" altLang="zh-CN" sz="2400"/>
              <a:t>The incidence matrix is</a:t>
            </a:r>
          </a:p>
        </p:txBody>
      </p:sp>
      <p:sp>
        <p:nvSpPr>
          <p:cNvPr id="6" name="文本框 5"/>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10.3.4 Incidence Matrices</a:t>
            </a:r>
            <a:endParaRPr lang="en-US" altLang="zh-CN" sz="3200" dirty="0"/>
          </a:p>
        </p:txBody>
      </p:sp>
      <p:pic>
        <p:nvPicPr>
          <p:cNvPr id="3" name="图片 2"/>
          <p:cNvPicPr>
            <a:picLocks noChangeAspect="1"/>
          </p:cNvPicPr>
          <p:nvPr/>
        </p:nvPicPr>
        <p:blipFill>
          <a:blip r:embed="rId4"/>
          <a:stretch>
            <a:fillRect/>
          </a:stretch>
        </p:blipFill>
        <p:spPr>
          <a:xfrm>
            <a:off x="2839876" y="3752789"/>
            <a:ext cx="2427662" cy="2738901"/>
          </a:xfrm>
          <a:prstGeom prst="rect">
            <a:avLst/>
          </a:prstGeom>
        </p:spPr>
      </p:pic>
      <p:pic>
        <p:nvPicPr>
          <p:cNvPr id="10" name="图片 9"/>
          <p:cNvPicPr>
            <a:picLocks noChangeAspect="1"/>
          </p:cNvPicPr>
          <p:nvPr/>
        </p:nvPicPr>
        <p:blipFill>
          <a:blip r:embed="rId5"/>
          <a:stretch>
            <a:fillRect/>
          </a:stretch>
        </p:blipFill>
        <p:spPr>
          <a:xfrm>
            <a:off x="5707452" y="4042270"/>
            <a:ext cx="3777332" cy="2256371"/>
          </a:xfrm>
          <a:prstGeom prst="rect">
            <a:avLst/>
          </a:prstGeom>
        </p:spPr>
      </p:pic>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dirty="0"/>
              <a:t>10.3 Representing Graphs and Graph Isomorphism</a:t>
            </a:r>
            <a:endParaRPr lang="en-US" altLang="zh-CN" sz="2000" dirty="0">
              <a:solidFill>
                <a:schemeClr val="tx2"/>
              </a:solidFill>
              <a:latin typeface="Times New Roman" panose="02020603050405020304" pitchFamily="18" charset="0"/>
            </a:endParaRPr>
          </a:p>
        </p:txBody>
      </p:sp>
      <p:sp>
        <p:nvSpPr>
          <p:cNvPr id="5" name="Rectangle 3">
            <a:extLst>
              <a:ext uri="{FF2B5EF4-FFF2-40B4-BE49-F238E27FC236}">
                <a16:creationId xmlns:a16="http://schemas.microsoft.com/office/drawing/2014/main" id="{D6FB3640-152B-4AFB-BAA2-95ADEBEAEAF7}"/>
              </a:ext>
            </a:extLst>
          </p:cNvPr>
          <p:cNvSpPr txBox="1">
            <a:spLocks noChangeArrowheads="1"/>
          </p:cNvSpPr>
          <p:nvPr/>
        </p:nvSpPr>
        <p:spPr bwMode="auto">
          <a:xfrm>
            <a:off x="210046" y="856587"/>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a:t>
            </a:r>
            <a:r>
              <a:rPr lang="zh-CN" altLang="en-US" sz="2800" dirty="0"/>
              <a:t>定义</a:t>
            </a:r>
            <a:r>
              <a:rPr lang="en-US" altLang="zh-CN" sz="2800" dirty="0"/>
              <a:t>]</a:t>
            </a:r>
            <a:r>
              <a:rPr lang="zh-CN" altLang="en-US" sz="2800" dirty="0"/>
              <a:t>邻接矩阵：</a:t>
            </a:r>
          </a:p>
          <a:p>
            <a:pPr marL="0" indent="0">
              <a:lnSpc>
                <a:spcPct val="150000"/>
              </a:lnSpc>
              <a:buNone/>
            </a:pPr>
            <a:r>
              <a:rPr lang="zh-CN" altLang="en-US" sz="2800" dirty="0"/>
              <a:t>      设有向图Ｇ＝（Ｖ，Ｅ），Ｖ＝｛Ｖ</a:t>
            </a:r>
            <a:r>
              <a:rPr lang="en-US" altLang="zh-CN" sz="2800" dirty="0"/>
              <a:t>1</a:t>
            </a:r>
            <a:r>
              <a:rPr lang="zh-CN" altLang="en-US" sz="2800" dirty="0"/>
              <a:t>，Ｖ</a:t>
            </a:r>
            <a:r>
              <a:rPr lang="en-US" altLang="zh-CN" sz="2800" dirty="0"/>
              <a:t>2</a:t>
            </a:r>
            <a:r>
              <a:rPr lang="zh-CN" altLang="en-US" sz="2800" dirty="0"/>
              <a:t>，</a:t>
            </a:r>
            <a:r>
              <a:rPr lang="en-US" altLang="zh-CN" sz="2800" dirty="0"/>
              <a:t>…</a:t>
            </a:r>
            <a:r>
              <a:rPr lang="zh-CN" altLang="en-US" sz="2800" dirty="0"/>
              <a:t>，Ｖ</a:t>
            </a:r>
            <a:r>
              <a:rPr lang="en-US" altLang="zh-CN" sz="2800" dirty="0"/>
              <a:t>n</a:t>
            </a:r>
            <a:r>
              <a:rPr lang="zh-CN" altLang="en-US" sz="2800" dirty="0"/>
              <a:t>｝，若用方阵来表示，其中</a:t>
            </a:r>
          </a:p>
          <a:p>
            <a:pPr marL="0" indent="0">
              <a:lnSpc>
                <a:spcPct val="150000"/>
              </a:lnSpc>
              <a:buNone/>
            </a:pPr>
            <a:r>
              <a:rPr lang="zh-CN" altLang="en-US" sz="2800" dirty="0"/>
              <a:t>   称Ａ为Ｇ的邻接矩阵。若Ｇ是无向图，则Ａ必对称。</a:t>
            </a:r>
            <a:r>
              <a:rPr lang="en-US" altLang="zh-CN" sz="2800" dirty="0"/>
              <a:t>.</a:t>
            </a:r>
          </a:p>
        </p:txBody>
      </p:sp>
    </p:spTree>
    <p:extLst>
      <p:ext uri="{BB962C8B-B14F-4D97-AF65-F5344CB8AC3E}">
        <p14:creationId xmlns:p14="http://schemas.microsoft.com/office/powerpoint/2010/main" val="169192419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dirty="0"/>
              <a:t>10.3 Representing Graphs and Graph Isomorphism</a:t>
            </a:r>
            <a:endParaRPr lang="en-US" altLang="zh-CN" sz="2000" dirty="0">
              <a:solidFill>
                <a:schemeClr val="tx2"/>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3BBA2618-299D-4A4D-9447-4D58373CC2CA}"/>
                  </a:ext>
                </a:extLst>
              </p:cNvPr>
              <p:cNvSpPr>
                <a:spLocks noChangeArrowheads="1"/>
              </p:cNvSpPr>
              <p:nvPr/>
            </p:nvSpPr>
            <p:spPr bwMode="auto">
              <a:xfrm>
                <a:off x="356867" y="1109695"/>
                <a:ext cx="11056470" cy="268015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fontAlgn="base">
                  <a:lnSpc>
                    <a:spcPct val="150000"/>
                  </a:lnSpc>
                  <a:spcBef>
                    <a:spcPct val="20000"/>
                  </a:spcBef>
                  <a:spcAft>
                    <a:spcPct val="0"/>
                  </a:spcAft>
                  <a:buClrTx/>
                  <a:buSzTx/>
                  <a:buBlip>
                    <a:blip r:embed="rId2"/>
                  </a:buBlip>
                  <a:tabLst/>
                </a:pPr>
                <a:r>
                  <a:rPr lang="zh-CN" altLang="zh-CN" sz="2800" b="1" dirty="0"/>
                  <a:t>[定义]图的同构：</a:t>
                </a:r>
              </a:p>
              <a:p>
                <a:pPr marL="342900" marR="0" lvl="0" indent="-342900" fontAlgn="base">
                  <a:lnSpc>
                    <a:spcPct val="150000"/>
                  </a:lnSpc>
                  <a:spcBef>
                    <a:spcPct val="20000"/>
                  </a:spcBef>
                  <a:spcAft>
                    <a:spcPct val="0"/>
                  </a:spcAft>
                  <a:buClrTx/>
                  <a:buSzTx/>
                  <a:buBlip>
                    <a:blip r:embed="rId2"/>
                  </a:buBlip>
                  <a:tabLst/>
                </a:pPr>
                <a:r>
                  <a:rPr lang="zh-CN" altLang="zh-CN" sz="2800" b="1" dirty="0"/>
                  <a:t>图Ｇ</a:t>
                </a:r>
                <a:r>
                  <a:rPr lang="zh-CN" altLang="zh-CN" sz="2800" b="1" baseline="-25000" dirty="0"/>
                  <a:t>1</a:t>
                </a:r>
                <a:r>
                  <a:rPr lang="en-US" altLang="zh-CN" sz="2800" b="1" dirty="0"/>
                  <a:t> </a:t>
                </a:r>
                <a:r>
                  <a:rPr lang="zh-CN" altLang="zh-CN" sz="2800" b="1" dirty="0"/>
                  <a:t>＝（Ｖ</a:t>
                </a:r>
                <a:r>
                  <a:rPr lang="zh-CN" altLang="zh-CN" sz="2800" b="1" baseline="-25000" dirty="0"/>
                  <a:t>1</a:t>
                </a:r>
                <a:r>
                  <a:rPr lang="zh-CN" altLang="zh-CN" sz="2800" b="1" dirty="0"/>
                  <a:t>，Ｅ</a:t>
                </a:r>
                <a:r>
                  <a:rPr lang="zh-CN" altLang="zh-CN" sz="2800" b="1" baseline="-25000" dirty="0"/>
                  <a:t>1</a:t>
                </a:r>
                <a:r>
                  <a:rPr lang="zh-CN" altLang="zh-CN" sz="2800" b="1" dirty="0"/>
                  <a:t>），Ｇ</a:t>
                </a:r>
                <a:r>
                  <a:rPr lang="zh-CN" altLang="zh-CN" sz="2800" b="1" baseline="-25000" dirty="0"/>
                  <a:t>2</a:t>
                </a:r>
                <a:r>
                  <a:rPr lang="zh-CN" altLang="zh-CN" sz="2800" b="1" dirty="0"/>
                  <a:t>＝（Ｖ</a:t>
                </a:r>
                <a:r>
                  <a:rPr lang="zh-CN" altLang="zh-CN" sz="2800" b="1" baseline="-25000" dirty="0"/>
                  <a:t>2</a:t>
                </a:r>
                <a:r>
                  <a:rPr lang="zh-CN" altLang="zh-CN" sz="2800" b="1" dirty="0"/>
                  <a:t>，Ｅ</a:t>
                </a:r>
                <a:r>
                  <a:rPr lang="zh-CN" altLang="zh-CN" sz="2800" b="1" baseline="-25000" dirty="0"/>
                  <a:t>2</a:t>
                </a:r>
                <a:r>
                  <a:rPr lang="zh-CN" altLang="zh-CN" sz="2800" b="1" dirty="0"/>
                  <a:t>），如果能建立Ｖ</a:t>
                </a:r>
                <a:r>
                  <a:rPr lang="zh-CN" altLang="zh-CN" sz="2800" b="1" baseline="-25000" dirty="0"/>
                  <a:t>1</a:t>
                </a:r>
                <a:r>
                  <a:rPr lang="zh-CN" altLang="zh-CN" sz="2800" b="1" dirty="0"/>
                  <a:t>与Ｖ</a:t>
                </a:r>
                <a:r>
                  <a:rPr lang="zh-CN" altLang="zh-CN" sz="2800" b="1" baseline="-25000" dirty="0"/>
                  <a:t>2</a:t>
                </a:r>
                <a:r>
                  <a:rPr lang="zh-CN" altLang="zh-CN" sz="2800" b="1" dirty="0"/>
                  <a:t>间的一一对应，在此对应下，Ｅ</a:t>
                </a:r>
                <a:r>
                  <a:rPr lang="zh-CN" altLang="zh-CN" sz="2800" b="1" baseline="-25000" dirty="0"/>
                  <a:t>1</a:t>
                </a:r>
                <a:r>
                  <a:rPr lang="zh-CN" altLang="zh-CN" sz="2800" b="1" dirty="0"/>
                  <a:t>与Ｅ</a:t>
                </a:r>
                <a:r>
                  <a:rPr lang="zh-CN" altLang="zh-CN" sz="2800" b="1" baseline="-25000" dirty="0"/>
                  <a:t>2</a:t>
                </a:r>
                <a:r>
                  <a:rPr lang="zh-CN" altLang="zh-CN" sz="2800" b="1" dirty="0"/>
                  <a:t>中的边也一一对应，对有向图还保持关联方向的对应，则称图Ｇ</a:t>
                </a:r>
                <a:r>
                  <a:rPr lang="zh-CN" altLang="zh-CN" sz="2800" b="1" baseline="-25000" dirty="0"/>
                  <a:t>1</a:t>
                </a:r>
                <a:r>
                  <a:rPr lang="zh-CN" altLang="zh-CN" sz="2800" b="1" dirty="0"/>
                  <a:t>与Ｇ</a:t>
                </a:r>
                <a:r>
                  <a:rPr lang="zh-CN" altLang="zh-CN" sz="2800" b="1" baseline="-25000" dirty="0"/>
                  <a:t>2</a:t>
                </a:r>
                <a:r>
                  <a:rPr lang="zh-CN" altLang="zh-CN" sz="2800" b="1" dirty="0"/>
                  <a:t>同构，记作Ｇ</a:t>
                </a:r>
                <a:r>
                  <a:rPr lang="zh-CN" altLang="zh-CN" sz="2800" b="1" baseline="-25000" dirty="0"/>
                  <a:t>1</a:t>
                </a:r>
                <a:r>
                  <a:rPr lang="zh-CN" altLang="zh-CN" sz="2800" b="1" dirty="0"/>
                  <a:t> </a:t>
                </a:r>
                <a14:m>
                  <m:oMath xmlns:m="http://schemas.openxmlformats.org/officeDocument/2006/math">
                    <m:r>
                      <a:rPr lang="zh-CN" altLang="en-US" sz="2800" b="1" i="1" smtClean="0">
                        <a:latin typeface="Cambria Math" panose="02040503050406030204" pitchFamily="18" charset="0"/>
                      </a:rPr>
                      <m:t>≅</m:t>
                    </m:r>
                  </m:oMath>
                </a14:m>
                <a:r>
                  <a:rPr lang="zh-CN" altLang="zh-CN" sz="2800" b="1" dirty="0"/>
                  <a:t>Ｇ</a:t>
                </a:r>
                <a:r>
                  <a:rPr lang="zh-CN" altLang="zh-CN" sz="2800" b="1" baseline="-25000" dirty="0"/>
                  <a:t>2</a:t>
                </a:r>
                <a:r>
                  <a:rPr lang="zh-CN" altLang="zh-CN" sz="2800" b="1" dirty="0"/>
                  <a:t>。     </a:t>
                </a:r>
              </a:p>
            </p:txBody>
          </p:sp>
        </mc:Choice>
        <mc:Fallback xmlns="">
          <p:sp>
            <p:nvSpPr>
              <p:cNvPr id="6" name="Rectangle 3">
                <a:extLst>
                  <a:ext uri="{FF2B5EF4-FFF2-40B4-BE49-F238E27FC236}">
                    <a16:creationId xmlns:a16="http://schemas.microsoft.com/office/drawing/2014/main" id="{3BBA2618-299D-4A4D-9447-4D58373CC2CA}"/>
                  </a:ext>
                </a:extLst>
              </p:cNvPr>
              <p:cNvSpPr>
                <a:spLocks noRot="1" noChangeAspect="1" noMove="1" noResize="1" noEditPoints="1" noAdjustHandles="1" noChangeArrowheads="1" noChangeShapeType="1" noTextEdit="1"/>
              </p:cNvSpPr>
              <p:nvPr/>
            </p:nvSpPr>
            <p:spPr bwMode="auto">
              <a:xfrm>
                <a:off x="356867" y="1109695"/>
                <a:ext cx="11056470" cy="2680157"/>
              </a:xfrm>
              <a:prstGeom prst="rect">
                <a:avLst/>
              </a:prstGeom>
              <a:blipFill>
                <a:blip r:embed="rId3"/>
                <a:stretch>
                  <a:fillRect r="-496" b="-568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1028" name="Picture 4">
            <a:extLst>
              <a:ext uri="{FF2B5EF4-FFF2-40B4-BE49-F238E27FC236}">
                <a16:creationId xmlns:a16="http://schemas.microsoft.com/office/drawing/2014/main" id="{D027CD0B-836D-4C65-8701-277DA44958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05360" y="2138766"/>
            <a:ext cx="142875" cy="13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07042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dirty="0"/>
              <a:t>10.3 Representing Graphs and Graph Isomorphism</a:t>
            </a:r>
            <a:endParaRPr lang="en-US" altLang="zh-CN" sz="2000" dirty="0">
              <a:solidFill>
                <a:schemeClr val="tx2"/>
              </a:solidFill>
              <a:latin typeface="Times New Roman" panose="02020603050405020304" pitchFamily="18" charset="0"/>
            </a:endParaRPr>
          </a:p>
        </p:txBody>
      </p:sp>
      <p:pic>
        <p:nvPicPr>
          <p:cNvPr id="1028" name="Picture 4">
            <a:extLst>
              <a:ext uri="{FF2B5EF4-FFF2-40B4-BE49-F238E27FC236}">
                <a16:creationId xmlns:a16="http://schemas.microsoft.com/office/drawing/2014/main" id="{D027CD0B-836D-4C65-8701-277DA4495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5360" y="2138766"/>
            <a:ext cx="142875" cy="13335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41C446C1-FC08-4BBB-A884-0B0177991437}"/>
              </a:ext>
            </a:extLst>
          </p:cNvPr>
          <p:cNvPicPr>
            <a:picLocks noChangeAspect="1"/>
          </p:cNvPicPr>
          <p:nvPr/>
        </p:nvPicPr>
        <p:blipFill>
          <a:blip r:embed="rId4"/>
          <a:stretch>
            <a:fillRect/>
          </a:stretch>
        </p:blipFill>
        <p:spPr>
          <a:xfrm>
            <a:off x="1474851" y="1675638"/>
            <a:ext cx="4725924" cy="3506724"/>
          </a:xfrm>
          <a:prstGeom prst="rect">
            <a:avLst/>
          </a:prstGeom>
        </p:spPr>
      </p:pic>
      <p:pic>
        <p:nvPicPr>
          <p:cNvPr id="4" name="图片 3">
            <a:extLst>
              <a:ext uri="{FF2B5EF4-FFF2-40B4-BE49-F238E27FC236}">
                <a16:creationId xmlns:a16="http://schemas.microsoft.com/office/drawing/2014/main" id="{3000C4F2-CE01-4FBE-8A99-5D311FD38834}"/>
              </a:ext>
            </a:extLst>
          </p:cNvPr>
          <p:cNvPicPr>
            <a:picLocks noChangeAspect="1"/>
          </p:cNvPicPr>
          <p:nvPr/>
        </p:nvPicPr>
        <p:blipFill>
          <a:blip r:embed="rId5"/>
          <a:stretch>
            <a:fillRect/>
          </a:stretch>
        </p:blipFill>
        <p:spPr>
          <a:xfrm>
            <a:off x="5906307" y="1398651"/>
            <a:ext cx="4636008" cy="4148328"/>
          </a:xfrm>
          <a:prstGeom prst="rect">
            <a:avLst/>
          </a:prstGeom>
        </p:spPr>
      </p:pic>
      <p:graphicFrame>
        <p:nvGraphicFramePr>
          <p:cNvPr id="7" name="Object 4">
            <a:extLst>
              <a:ext uri="{FF2B5EF4-FFF2-40B4-BE49-F238E27FC236}">
                <a16:creationId xmlns:a16="http://schemas.microsoft.com/office/drawing/2014/main" id="{36B22DDA-4E83-4AA0-A2B1-E604D14DC1DB}"/>
              </a:ext>
            </a:extLst>
          </p:cNvPr>
          <p:cNvGraphicFramePr>
            <a:graphicFrameLocks noChangeAspect="1"/>
          </p:cNvGraphicFramePr>
          <p:nvPr>
            <p:extLst>
              <p:ext uri="{D42A27DB-BD31-4B8C-83A1-F6EECF244321}">
                <p14:modId xmlns:p14="http://schemas.microsoft.com/office/powerpoint/2010/main" val="2366464631"/>
              </p:ext>
            </p:extLst>
          </p:nvPr>
        </p:nvGraphicFramePr>
        <p:xfrm>
          <a:off x="5656881" y="2591564"/>
          <a:ext cx="1839132" cy="1762502"/>
        </p:xfrm>
        <a:graphic>
          <a:graphicData uri="http://schemas.openxmlformats.org/presentationml/2006/ole">
            <mc:AlternateContent xmlns:mc="http://schemas.openxmlformats.org/markup-compatibility/2006">
              <mc:Choice xmlns:v="urn:schemas-microsoft-com:vml" Requires="v">
                <p:oleObj spid="_x0000_s3105" name="Equation" r:id="rId6" imgW="139518" imgH="126835" progId="Equation.DSMT4">
                  <p:embed/>
                </p:oleObj>
              </mc:Choice>
              <mc:Fallback>
                <p:oleObj name="Equation" r:id="rId6" imgW="139518" imgH="126835" progId="Equation.DSMT4">
                  <p:embed/>
                  <p:pic>
                    <p:nvPicPr>
                      <p:cNvPr id="167940" name="Object 4">
                        <a:extLst>
                          <a:ext uri="{FF2B5EF4-FFF2-40B4-BE49-F238E27FC236}">
                            <a16:creationId xmlns:a16="http://schemas.microsoft.com/office/drawing/2014/main" id="{FAD9904E-E3C3-4BDA-9FE8-E0623C3801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6881" y="2591564"/>
                        <a:ext cx="1839132" cy="176250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957867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p:nvPr/>
        </p:nvSpPr>
        <p:spPr bwMode="auto">
          <a:xfrm>
            <a:off x="210046" y="735781"/>
            <a:ext cx="11981954" cy="6104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gn="ctr">
              <a:lnSpc>
                <a:spcPct val="150000"/>
              </a:lnSpc>
              <a:buNone/>
            </a:pPr>
            <a:r>
              <a:rPr lang="en-US" altLang="zh-CN" sz="4000" dirty="0">
                <a:sym typeface="+mn-ea"/>
              </a:rPr>
              <a:t>Example of a </a:t>
            </a:r>
            <a:r>
              <a:rPr lang="en-US" altLang="zh-CN" sz="4000" i="1" dirty="0">
                <a:sym typeface="+mn-ea"/>
              </a:rPr>
              <a:t>Simple Graph</a:t>
            </a:r>
            <a:endParaRPr lang="en-US" altLang="zh-CN" sz="4000" dirty="0">
              <a:latin typeface="+mj-lt"/>
            </a:endParaRPr>
          </a:p>
          <a:p>
            <a:pPr eaLnBrk="1" hangingPunct="1"/>
            <a:r>
              <a:rPr lang="en-US" altLang="zh-CN" sz="2800" dirty="0">
                <a:sym typeface="+mn-ea"/>
              </a:rPr>
              <a:t>Let </a:t>
            </a:r>
            <a:r>
              <a:rPr lang="en-US" altLang="zh-CN" sz="2800" i="1" dirty="0">
                <a:sym typeface="+mn-ea"/>
              </a:rPr>
              <a:t>V</a:t>
            </a:r>
            <a:r>
              <a:rPr lang="en-US" altLang="zh-CN" sz="2800" dirty="0">
                <a:sym typeface="+mn-ea"/>
              </a:rPr>
              <a:t> be the set of states in the far-southeastern U.S.:</a:t>
            </a:r>
            <a:endParaRPr lang="en-US" altLang="zh-CN" sz="2800" dirty="0"/>
          </a:p>
          <a:p>
            <a:pPr marL="567055" lvl="1" indent="-109855" eaLnBrk="1" hangingPunct="1"/>
            <a:r>
              <a:rPr lang="en-US" altLang="zh-CN" sz="2800" i="1" dirty="0">
                <a:sym typeface="+mn-ea"/>
              </a:rPr>
              <a:t>I.e., </a:t>
            </a:r>
            <a:r>
              <a:rPr lang="en-US" altLang="zh-CN" sz="2800" i="1" dirty="0">
                <a:solidFill>
                  <a:srgbClr val="FF0000"/>
                </a:solidFill>
                <a:sym typeface="+mn-ea"/>
              </a:rPr>
              <a:t>V</a:t>
            </a:r>
            <a:r>
              <a:rPr lang="en-US" altLang="zh-CN" sz="2800" dirty="0">
                <a:solidFill>
                  <a:srgbClr val="FF0000"/>
                </a:solidFill>
                <a:sym typeface="+mn-ea"/>
              </a:rPr>
              <a:t>={FL, GA, AL, MS, LA, SC, TN, NC}</a:t>
            </a:r>
            <a:endParaRPr lang="en-US" altLang="zh-CN" sz="2800" dirty="0">
              <a:solidFill>
                <a:srgbClr val="FF0000"/>
              </a:solidFill>
            </a:endParaRPr>
          </a:p>
          <a:p>
            <a:pPr eaLnBrk="1" hangingPunct="1"/>
            <a:r>
              <a:rPr lang="en-US" altLang="zh-CN" sz="2800" dirty="0">
                <a:sym typeface="+mn-ea"/>
              </a:rPr>
              <a:t>Let </a:t>
            </a:r>
            <a:r>
              <a:rPr lang="en-US" altLang="zh-CN" sz="2800" i="1" dirty="0">
                <a:solidFill>
                  <a:srgbClr val="FF0000"/>
                </a:solidFill>
                <a:sym typeface="+mn-ea"/>
              </a:rPr>
              <a:t>E</a:t>
            </a:r>
            <a:r>
              <a:rPr lang="en-US" altLang="zh-CN" sz="2800" dirty="0">
                <a:solidFill>
                  <a:srgbClr val="FF0000"/>
                </a:solidFill>
                <a:sym typeface="+mn-ea"/>
              </a:rPr>
              <a:t>={{</a:t>
            </a:r>
            <a:r>
              <a:rPr lang="en-US" altLang="zh-CN" sz="2800" i="1" dirty="0">
                <a:solidFill>
                  <a:srgbClr val="FF0000"/>
                </a:solidFill>
                <a:sym typeface="+mn-ea"/>
              </a:rPr>
              <a:t>u</a:t>
            </a:r>
            <a:r>
              <a:rPr lang="en-US" altLang="zh-CN" sz="2800" dirty="0">
                <a:solidFill>
                  <a:srgbClr val="FF0000"/>
                </a:solidFill>
                <a:sym typeface="+mn-ea"/>
              </a:rPr>
              <a:t>,</a:t>
            </a:r>
            <a:r>
              <a:rPr lang="en-US" altLang="zh-CN" sz="2800" i="1" dirty="0">
                <a:solidFill>
                  <a:srgbClr val="FF0000"/>
                </a:solidFill>
                <a:sym typeface="+mn-ea"/>
              </a:rPr>
              <a:t>v</a:t>
            </a:r>
            <a:r>
              <a:rPr lang="en-US" altLang="zh-CN" sz="2800" dirty="0">
                <a:solidFill>
                  <a:srgbClr val="FF0000"/>
                </a:solidFill>
                <a:sym typeface="+mn-ea"/>
              </a:rPr>
              <a:t>}|</a:t>
            </a:r>
            <a:r>
              <a:rPr lang="en-US" altLang="zh-CN" sz="2800" i="1" dirty="0">
                <a:solidFill>
                  <a:srgbClr val="FF0000"/>
                </a:solidFill>
                <a:sym typeface="+mn-ea"/>
              </a:rPr>
              <a:t>u </a:t>
            </a:r>
            <a:r>
              <a:rPr lang="en-US" altLang="zh-CN" sz="2800" dirty="0">
                <a:solidFill>
                  <a:srgbClr val="FF0000"/>
                </a:solidFill>
                <a:sym typeface="+mn-ea"/>
              </a:rPr>
              <a:t>adjoins </a:t>
            </a:r>
            <a:r>
              <a:rPr lang="en-US" altLang="zh-CN" sz="2800" i="1" dirty="0">
                <a:solidFill>
                  <a:srgbClr val="FF0000"/>
                </a:solidFill>
                <a:sym typeface="+mn-ea"/>
              </a:rPr>
              <a:t>v</a:t>
            </a:r>
            <a:r>
              <a:rPr lang="en-US" altLang="zh-CN" sz="2800" dirty="0">
                <a:solidFill>
                  <a:srgbClr val="FF0000"/>
                </a:solidFill>
                <a:sym typeface="+mn-ea"/>
              </a:rPr>
              <a:t>}</a:t>
            </a:r>
            <a:endParaRPr lang="en-US" altLang="zh-CN" sz="2800" dirty="0">
              <a:solidFill>
                <a:srgbClr val="FF0000"/>
              </a:solidFill>
            </a:endParaRPr>
          </a:p>
          <a:p>
            <a:pPr marL="567055" lvl="1" indent="-109855" eaLnBrk="1" hangingPunct="1">
              <a:buNone/>
            </a:pPr>
            <a:r>
              <a:rPr lang="en-US" altLang="zh-CN" sz="2800" dirty="0">
                <a:sym typeface="+mn-ea"/>
              </a:rPr>
              <a:t>={{FL,GA},{FL,AL},{FL,MS},</a:t>
            </a:r>
            <a:br>
              <a:rPr lang="en-US" altLang="zh-CN" sz="2800" dirty="0">
                <a:sym typeface="+mn-ea"/>
              </a:rPr>
            </a:br>
            <a:r>
              <a:rPr lang="en-US" altLang="zh-CN" sz="2800" dirty="0">
                <a:sym typeface="+mn-ea"/>
              </a:rPr>
              <a:t>   {FL,LA},{GA,AL},{AL,MS},</a:t>
            </a:r>
            <a:br>
              <a:rPr lang="en-US" altLang="zh-CN" sz="2800" dirty="0">
                <a:sym typeface="+mn-ea"/>
              </a:rPr>
            </a:br>
            <a:r>
              <a:rPr lang="en-US" altLang="zh-CN" sz="2800" dirty="0">
                <a:sym typeface="+mn-ea"/>
              </a:rPr>
              <a:t>   {MS,LA},{GA,SC},{GA,TN},</a:t>
            </a:r>
            <a:br>
              <a:rPr lang="en-US" altLang="zh-CN" sz="2800" dirty="0">
                <a:sym typeface="+mn-ea"/>
              </a:rPr>
            </a:br>
            <a:r>
              <a:rPr lang="en-US" altLang="zh-CN" sz="2800" dirty="0">
                <a:sym typeface="+mn-ea"/>
              </a:rPr>
              <a:t>   {SC,NC},{NC,TN},{MS,TN},</a:t>
            </a:r>
            <a:br>
              <a:rPr lang="en-US" altLang="zh-CN" sz="2800" dirty="0">
                <a:sym typeface="+mn-ea"/>
              </a:rPr>
            </a:br>
            <a:r>
              <a:rPr lang="en-US" altLang="zh-CN" sz="2800" dirty="0">
                <a:sym typeface="+mn-ea"/>
              </a:rPr>
              <a:t>   {MS,AL}}</a:t>
            </a:r>
            <a:endParaRPr lang="en-US" altLang="zh-CN" sz="4000" dirty="0">
              <a:latin typeface="+mj-lt"/>
            </a:endParaRPr>
          </a:p>
        </p:txBody>
      </p:sp>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3795" name="Rectangle 3"/>
          <p:cNvSpPr/>
          <p:nvPr/>
        </p:nvSpPr>
        <p:spPr>
          <a:xfrm>
            <a:off x="8157210" y="4331653"/>
            <a:ext cx="2962275" cy="2151062"/>
          </a:xfrm>
          <a:prstGeom prst="rect">
            <a:avLst/>
          </a:prstGeom>
          <a:solidFill>
            <a:schemeClr val="bg1"/>
          </a:solidFill>
          <a:ln w="38100" cap="flat" cmpd="sng">
            <a:solidFill>
              <a:schemeClr val="accent2"/>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33797" name="Line 5"/>
          <p:cNvSpPr/>
          <p:nvPr/>
        </p:nvSpPr>
        <p:spPr>
          <a:xfrm>
            <a:off x="8412798" y="5901690"/>
            <a:ext cx="2176462" cy="385763"/>
          </a:xfrm>
          <a:prstGeom prst="line">
            <a:avLst/>
          </a:prstGeom>
          <a:ln w="28575" cap="flat" cmpd="sng">
            <a:solidFill>
              <a:schemeClr val="tx1"/>
            </a:solidFill>
            <a:prstDash val="solid"/>
            <a:headEnd type="none" w="med" len="med"/>
            <a:tailEnd type="none" w="med" len="med"/>
          </a:ln>
        </p:spPr>
      </p:sp>
      <p:sp>
        <p:nvSpPr>
          <p:cNvPr id="33798" name="Line 6"/>
          <p:cNvSpPr/>
          <p:nvPr/>
        </p:nvSpPr>
        <p:spPr>
          <a:xfrm flipV="1">
            <a:off x="8358823" y="5460365"/>
            <a:ext cx="554037" cy="425450"/>
          </a:xfrm>
          <a:prstGeom prst="line">
            <a:avLst/>
          </a:prstGeom>
          <a:ln w="28575" cap="flat" cmpd="sng">
            <a:solidFill>
              <a:schemeClr val="tx1"/>
            </a:solidFill>
            <a:prstDash val="solid"/>
            <a:headEnd type="none" w="med" len="med"/>
            <a:tailEnd type="none" w="med" len="med"/>
          </a:ln>
        </p:spPr>
      </p:sp>
      <p:sp>
        <p:nvSpPr>
          <p:cNvPr id="33799" name="Line 7"/>
          <p:cNvSpPr/>
          <p:nvPr/>
        </p:nvSpPr>
        <p:spPr>
          <a:xfrm flipV="1">
            <a:off x="8936673" y="5433378"/>
            <a:ext cx="733425" cy="39687"/>
          </a:xfrm>
          <a:prstGeom prst="line">
            <a:avLst/>
          </a:prstGeom>
          <a:ln w="28575" cap="flat" cmpd="sng">
            <a:solidFill>
              <a:schemeClr val="tx1"/>
            </a:solidFill>
            <a:prstDash val="solid"/>
            <a:headEnd type="none" w="med" len="med"/>
            <a:tailEnd type="none" w="med" len="med"/>
          </a:ln>
        </p:spPr>
      </p:sp>
      <p:sp>
        <p:nvSpPr>
          <p:cNvPr id="33800" name="Line 8"/>
          <p:cNvSpPr/>
          <p:nvPr/>
        </p:nvSpPr>
        <p:spPr>
          <a:xfrm>
            <a:off x="9768523" y="5496878"/>
            <a:ext cx="704850" cy="217487"/>
          </a:xfrm>
          <a:prstGeom prst="line">
            <a:avLst/>
          </a:prstGeom>
          <a:ln w="28575" cap="flat" cmpd="sng">
            <a:solidFill>
              <a:schemeClr val="tx1"/>
            </a:solidFill>
            <a:prstDash val="solid"/>
            <a:headEnd type="none" w="med" len="med"/>
            <a:tailEnd type="none" w="med" len="med"/>
          </a:ln>
        </p:spPr>
      </p:sp>
      <p:sp>
        <p:nvSpPr>
          <p:cNvPr id="33801" name="Line 9"/>
          <p:cNvSpPr/>
          <p:nvPr/>
        </p:nvSpPr>
        <p:spPr>
          <a:xfrm flipV="1">
            <a:off x="10516235" y="5250815"/>
            <a:ext cx="374650" cy="438150"/>
          </a:xfrm>
          <a:prstGeom prst="line">
            <a:avLst/>
          </a:prstGeom>
          <a:ln w="28575" cap="flat" cmpd="sng">
            <a:solidFill>
              <a:schemeClr val="tx1"/>
            </a:solidFill>
            <a:prstDash val="solid"/>
            <a:headEnd type="none" w="med" len="med"/>
            <a:tailEnd type="none" w="med" len="med"/>
          </a:ln>
        </p:spPr>
      </p:sp>
      <p:sp>
        <p:nvSpPr>
          <p:cNvPr id="33802" name="Line 10"/>
          <p:cNvSpPr/>
          <p:nvPr/>
        </p:nvSpPr>
        <p:spPr>
          <a:xfrm>
            <a:off x="10462260" y="5698490"/>
            <a:ext cx="104775" cy="577850"/>
          </a:xfrm>
          <a:prstGeom prst="line">
            <a:avLst/>
          </a:prstGeom>
          <a:ln w="28575" cap="flat" cmpd="sng">
            <a:solidFill>
              <a:schemeClr val="tx1"/>
            </a:solidFill>
            <a:prstDash val="solid"/>
            <a:headEnd type="none" w="med" len="med"/>
            <a:tailEnd type="none" w="med" len="med"/>
          </a:ln>
        </p:spPr>
      </p:sp>
      <p:sp>
        <p:nvSpPr>
          <p:cNvPr id="33803" name="Line 11"/>
          <p:cNvSpPr/>
          <p:nvPr/>
        </p:nvSpPr>
        <p:spPr>
          <a:xfrm>
            <a:off x="9662160" y="5427028"/>
            <a:ext cx="877888" cy="873125"/>
          </a:xfrm>
          <a:prstGeom prst="line">
            <a:avLst/>
          </a:prstGeom>
          <a:ln w="28575" cap="flat" cmpd="sng">
            <a:solidFill>
              <a:schemeClr val="tx1"/>
            </a:solidFill>
            <a:prstDash val="solid"/>
            <a:headEnd type="none" w="med" len="med"/>
            <a:tailEnd type="none" w="med" len="med"/>
          </a:ln>
        </p:spPr>
      </p:sp>
      <p:sp>
        <p:nvSpPr>
          <p:cNvPr id="33804" name="Line 12"/>
          <p:cNvSpPr/>
          <p:nvPr/>
        </p:nvSpPr>
        <p:spPr>
          <a:xfrm>
            <a:off x="8925560" y="5476240"/>
            <a:ext cx="1676400" cy="835025"/>
          </a:xfrm>
          <a:prstGeom prst="line">
            <a:avLst/>
          </a:prstGeom>
          <a:ln w="28575" cap="flat" cmpd="sng">
            <a:solidFill>
              <a:schemeClr val="tx1"/>
            </a:solidFill>
            <a:prstDash val="solid"/>
            <a:headEnd type="none" w="med" len="med"/>
            <a:tailEnd type="none" w="med" len="med"/>
          </a:ln>
        </p:spPr>
      </p:sp>
      <p:sp>
        <p:nvSpPr>
          <p:cNvPr id="33805" name="Line 13"/>
          <p:cNvSpPr/>
          <p:nvPr/>
        </p:nvSpPr>
        <p:spPr>
          <a:xfrm>
            <a:off x="9746298" y="4830128"/>
            <a:ext cx="698500" cy="873125"/>
          </a:xfrm>
          <a:prstGeom prst="line">
            <a:avLst/>
          </a:prstGeom>
          <a:ln w="28575" cap="flat" cmpd="sng">
            <a:solidFill>
              <a:schemeClr val="tx1"/>
            </a:solidFill>
            <a:prstDash val="solid"/>
            <a:headEnd type="none" w="med" len="med"/>
            <a:tailEnd type="none" w="med" len="med"/>
          </a:ln>
        </p:spPr>
      </p:sp>
      <p:sp>
        <p:nvSpPr>
          <p:cNvPr id="33806" name="Line 14"/>
          <p:cNvSpPr/>
          <p:nvPr/>
        </p:nvSpPr>
        <p:spPr>
          <a:xfrm flipH="1">
            <a:off x="8949373" y="4776153"/>
            <a:ext cx="835025" cy="655637"/>
          </a:xfrm>
          <a:prstGeom prst="line">
            <a:avLst/>
          </a:prstGeom>
          <a:ln w="28575" cap="flat" cmpd="sng">
            <a:solidFill>
              <a:schemeClr val="tx1"/>
            </a:solidFill>
            <a:prstDash val="solid"/>
            <a:headEnd type="none" w="med" len="med"/>
            <a:tailEnd type="none" w="med" len="med"/>
          </a:ln>
        </p:spPr>
      </p:sp>
      <p:sp>
        <p:nvSpPr>
          <p:cNvPr id="33807" name="Line 15"/>
          <p:cNvSpPr/>
          <p:nvPr/>
        </p:nvSpPr>
        <p:spPr>
          <a:xfrm flipH="1">
            <a:off x="9695498" y="4841240"/>
            <a:ext cx="100012" cy="590550"/>
          </a:xfrm>
          <a:prstGeom prst="line">
            <a:avLst/>
          </a:prstGeom>
          <a:ln w="28575" cap="flat" cmpd="sng">
            <a:solidFill>
              <a:schemeClr val="tx1"/>
            </a:solidFill>
            <a:prstDash val="solid"/>
            <a:headEnd type="none" w="med" len="med"/>
            <a:tailEnd type="none" w="med" len="med"/>
          </a:ln>
        </p:spPr>
      </p:sp>
      <p:sp>
        <p:nvSpPr>
          <p:cNvPr id="33808" name="Line 16"/>
          <p:cNvSpPr/>
          <p:nvPr/>
        </p:nvSpPr>
        <p:spPr>
          <a:xfrm flipV="1">
            <a:off x="9793923" y="4772978"/>
            <a:ext cx="876300" cy="77787"/>
          </a:xfrm>
          <a:prstGeom prst="line">
            <a:avLst/>
          </a:prstGeom>
          <a:ln w="28575" cap="flat" cmpd="sng">
            <a:solidFill>
              <a:schemeClr val="tx1"/>
            </a:solidFill>
            <a:prstDash val="solid"/>
            <a:headEnd type="none" w="med" len="med"/>
            <a:tailEnd type="none" w="med" len="med"/>
          </a:ln>
        </p:spPr>
      </p:sp>
      <p:sp>
        <p:nvSpPr>
          <p:cNvPr id="33809" name="Line 17"/>
          <p:cNvSpPr/>
          <p:nvPr/>
        </p:nvSpPr>
        <p:spPr>
          <a:xfrm flipH="1" flipV="1">
            <a:off x="10694035" y="4784090"/>
            <a:ext cx="114300" cy="425450"/>
          </a:xfrm>
          <a:prstGeom prst="line">
            <a:avLst/>
          </a:prstGeom>
          <a:ln w="28575" cap="flat" cmpd="sng">
            <a:solidFill>
              <a:schemeClr val="tx1"/>
            </a:solidFill>
            <a:prstDash val="solid"/>
            <a:headEnd type="none" w="med" len="med"/>
            <a:tailEnd type="none" w="med" len="med"/>
          </a:ln>
        </p:spPr>
      </p:sp>
      <p:sp>
        <p:nvSpPr>
          <p:cNvPr id="33810" name="Oval 18"/>
          <p:cNvSpPr/>
          <p:nvPr/>
        </p:nvSpPr>
        <p:spPr>
          <a:xfrm>
            <a:off x="10433685" y="6162040"/>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33811" name="Oval 19"/>
          <p:cNvSpPr/>
          <p:nvPr/>
        </p:nvSpPr>
        <p:spPr>
          <a:xfrm>
            <a:off x="10344785" y="5577840"/>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33812" name="Oval 20"/>
          <p:cNvSpPr/>
          <p:nvPr/>
        </p:nvSpPr>
        <p:spPr>
          <a:xfrm>
            <a:off x="10738485" y="5107940"/>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33813" name="Oval 21"/>
          <p:cNvSpPr/>
          <p:nvPr/>
        </p:nvSpPr>
        <p:spPr>
          <a:xfrm>
            <a:off x="9582785" y="5349240"/>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33814" name="Oval 22"/>
          <p:cNvSpPr/>
          <p:nvPr/>
        </p:nvSpPr>
        <p:spPr>
          <a:xfrm>
            <a:off x="8808085" y="5336540"/>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33815" name="Oval 23"/>
          <p:cNvSpPr/>
          <p:nvPr/>
        </p:nvSpPr>
        <p:spPr>
          <a:xfrm>
            <a:off x="8287385" y="5806440"/>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33816" name="Oval 24"/>
          <p:cNvSpPr/>
          <p:nvPr/>
        </p:nvSpPr>
        <p:spPr>
          <a:xfrm>
            <a:off x="9668510" y="4745990"/>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33817" name="Oval 25"/>
          <p:cNvSpPr/>
          <p:nvPr/>
        </p:nvSpPr>
        <p:spPr>
          <a:xfrm>
            <a:off x="10554335" y="4666615"/>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33818" name="Text Box 26"/>
          <p:cNvSpPr txBox="1"/>
          <p:nvPr/>
        </p:nvSpPr>
        <p:spPr>
          <a:xfrm>
            <a:off x="9538335" y="4361815"/>
            <a:ext cx="557213" cy="4572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i="1" dirty="0">
                <a:latin typeface="Times New Roman" panose="02020603050405020304" pitchFamily="18" charset="0"/>
              </a:rPr>
              <a:t>TN</a:t>
            </a:r>
          </a:p>
        </p:txBody>
      </p:sp>
      <p:sp>
        <p:nvSpPr>
          <p:cNvPr id="33819" name="Text Box 27"/>
          <p:cNvSpPr txBox="1"/>
          <p:nvPr/>
        </p:nvSpPr>
        <p:spPr>
          <a:xfrm>
            <a:off x="9225598" y="5041265"/>
            <a:ext cx="539750" cy="4572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i="1" dirty="0">
                <a:latin typeface="Times New Roman" panose="02020603050405020304" pitchFamily="18" charset="0"/>
              </a:rPr>
              <a:t>AL</a:t>
            </a:r>
          </a:p>
        </p:txBody>
      </p:sp>
      <p:sp>
        <p:nvSpPr>
          <p:cNvPr id="33820" name="Text Box 28"/>
          <p:cNvSpPr txBox="1"/>
          <p:nvPr/>
        </p:nvSpPr>
        <p:spPr>
          <a:xfrm>
            <a:off x="8412798" y="5014278"/>
            <a:ext cx="590550" cy="4572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i="1" dirty="0">
                <a:latin typeface="Times New Roman" panose="02020603050405020304" pitchFamily="18" charset="0"/>
              </a:rPr>
              <a:t>MS</a:t>
            </a:r>
          </a:p>
        </p:txBody>
      </p:sp>
      <p:sp>
        <p:nvSpPr>
          <p:cNvPr id="33821" name="Text Box 29"/>
          <p:cNvSpPr txBox="1"/>
          <p:nvPr/>
        </p:nvSpPr>
        <p:spPr>
          <a:xfrm>
            <a:off x="8115935" y="5952490"/>
            <a:ext cx="539750" cy="4572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i="1" dirty="0">
                <a:latin typeface="Times New Roman" panose="02020603050405020304" pitchFamily="18" charset="0"/>
              </a:rPr>
              <a:t>LA</a:t>
            </a:r>
          </a:p>
        </p:txBody>
      </p:sp>
      <p:sp>
        <p:nvSpPr>
          <p:cNvPr id="33822" name="Text Box 30"/>
          <p:cNvSpPr txBox="1"/>
          <p:nvPr/>
        </p:nvSpPr>
        <p:spPr>
          <a:xfrm>
            <a:off x="10262235" y="4996815"/>
            <a:ext cx="539750" cy="4572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i="1" dirty="0">
                <a:latin typeface="Times New Roman" panose="02020603050405020304" pitchFamily="18" charset="0"/>
              </a:rPr>
              <a:t>SC</a:t>
            </a:r>
          </a:p>
        </p:txBody>
      </p:sp>
      <p:sp>
        <p:nvSpPr>
          <p:cNvPr id="33823" name="Text Box 31"/>
          <p:cNvSpPr txBox="1"/>
          <p:nvPr/>
        </p:nvSpPr>
        <p:spPr>
          <a:xfrm>
            <a:off x="10441623" y="5587365"/>
            <a:ext cx="590550" cy="4572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i="1" dirty="0">
                <a:latin typeface="Times New Roman" panose="02020603050405020304" pitchFamily="18" charset="0"/>
              </a:rPr>
              <a:t>GA</a:t>
            </a:r>
          </a:p>
        </p:txBody>
      </p:sp>
      <p:sp>
        <p:nvSpPr>
          <p:cNvPr id="33824" name="Text Box 32"/>
          <p:cNvSpPr txBox="1"/>
          <p:nvPr/>
        </p:nvSpPr>
        <p:spPr>
          <a:xfrm>
            <a:off x="10579735" y="6074728"/>
            <a:ext cx="539750" cy="4572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i="1" dirty="0">
                <a:latin typeface="Times New Roman" panose="02020603050405020304" pitchFamily="18" charset="0"/>
              </a:rPr>
              <a:t>FL</a:t>
            </a:r>
          </a:p>
        </p:txBody>
      </p:sp>
      <p:sp>
        <p:nvSpPr>
          <p:cNvPr id="33825" name="Text Box 33"/>
          <p:cNvSpPr txBox="1"/>
          <p:nvPr/>
        </p:nvSpPr>
        <p:spPr>
          <a:xfrm>
            <a:off x="10368598" y="4295140"/>
            <a:ext cx="590550" cy="4572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i="1" dirty="0">
                <a:latin typeface="Times New Roman" panose="02020603050405020304" pitchFamily="18" charset="0"/>
              </a:rPr>
              <a:t>NC</a:t>
            </a:r>
          </a:p>
        </p:txBody>
      </p:sp>
    </p:spTree>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2008487"/>
            <a:ext cx="11801140"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The simple graphs G</a:t>
            </a:r>
            <a:r>
              <a:rPr lang="en-US" altLang="zh-CN" sz="2800" baseline="-25000" dirty="0"/>
              <a:t>1 </a:t>
            </a:r>
            <a:r>
              <a:rPr lang="en-US" altLang="zh-CN" sz="2800" dirty="0"/>
              <a:t>= (V</a:t>
            </a:r>
            <a:r>
              <a:rPr lang="en-US" altLang="zh-CN" sz="2800" baseline="-25000" dirty="0"/>
              <a:t>1</a:t>
            </a:r>
            <a:r>
              <a:rPr lang="en-US" altLang="zh-CN" sz="2800" dirty="0"/>
              <a:t>, E</a:t>
            </a:r>
            <a:r>
              <a:rPr lang="en-US" altLang="zh-CN" sz="2800" baseline="-25000" dirty="0"/>
              <a:t>1</a:t>
            </a:r>
            <a:r>
              <a:rPr lang="en-US" altLang="zh-CN" sz="2800" dirty="0"/>
              <a:t>) and G</a:t>
            </a:r>
            <a:r>
              <a:rPr lang="en-US" altLang="zh-CN" sz="2800" baseline="-25000" dirty="0"/>
              <a:t>2</a:t>
            </a:r>
            <a:r>
              <a:rPr lang="en-US" altLang="zh-CN" sz="2800" dirty="0"/>
              <a:t> = (V</a:t>
            </a:r>
            <a:r>
              <a:rPr lang="en-US" altLang="zh-CN" sz="2800" baseline="-25000" dirty="0"/>
              <a:t>2</a:t>
            </a:r>
            <a:r>
              <a:rPr lang="en-US" altLang="zh-CN" sz="2800" dirty="0"/>
              <a:t>, E</a:t>
            </a:r>
            <a:r>
              <a:rPr lang="en-US" altLang="zh-CN" sz="2800" baseline="-25000" dirty="0"/>
              <a:t>2</a:t>
            </a:r>
            <a:r>
              <a:rPr lang="en-US" altLang="zh-CN" sz="2800" dirty="0"/>
              <a:t>) are isomorphic if there exists a one-to-one and onto function f from V</a:t>
            </a:r>
            <a:r>
              <a:rPr lang="en-US" altLang="zh-CN" sz="2800" baseline="-25000" dirty="0"/>
              <a:t>1</a:t>
            </a:r>
            <a:r>
              <a:rPr lang="en-US" altLang="zh-CN" sz="2800" dirty="0"/>
              <a:t> to V</a:t>
            </a:r>
            <a:r>
              <a:rPr lang="en-US" altLang="zh-CN" sz="2800" baseline="-25000" dirty="0"/>
              <a:t>2</a:t>
            </a:r>
            <a:r>
              <a:rPr lang="en-US" altLang="zh-CN" sz="2800" dirty="0"/>
              <a:t> with the property that a and b are adjacent in G</a:t>
            </a:r>
            <a:r>
              <a:rPr lang="en-US" altLang="zh-CN" sz="2800" baseline="-25000" dirty="0"/>
              <a:t>1</a:t>
            </a:r>
            <a:r>
              <a:rPr lang="en-US" altLang="zh-CN" sz="2800" dirty="0"/>
              <a:t> if and only if f(a) and f(b) are adjacent in G</a:t>
            </a:r>
            <a:r>
              <a:rPr lang="en-US" altLang="zh-CN" sz="2800" baseline="-25000" dirty="0"/>
              <a:t>2</a:t>
            </a:r>
            <a:r>
              <a:rPr lang="en-US" altLang="zh-CN" sz="2800" dirty="0"/>
              <a:t>, for all a and b in V</a:t>
            </a:r>
            <a:r>
              <a:rPr lang="en-US" altLang="zh-CN" sz="2800" baseline="-25000" dirty="0"/>
              <a:t>1</a:t>
            </a:r>
            <a:r>
              <a:rPr lang="en-US" altLang="zh-CN" sz="2800" dirty="0"/>
              <a:t>. Such a function f is called an isomorphism. Two simple graphs that are not isomorphic are called nonisomorphic.</a:t>
            </a:r>
            <a:endParaRPr lang="en-US" altLang="zh-CN" sz="4400" dirty="0"/>
          </a:p>
        </p:txBody>
      </p:sp>
      <p:sp>
        <p:nvSpPr>
          <p:cNvPr id="7" name="文本框 6"/>
          <p:cNvSpPr txBox="1"/>
          <p:nvPr/>
        </p:nvSpPr>
        <p:spPr>
          <a:xfrm>
            <a:off x="3866147" y="1020177"/>
            <a:ext cx="4459705" cy="707886"/>
          </a:xfrm>
          <a:prstGeom prst="rect">
            <a:avLst/>
          </a:prstGeom>
          <a:noFill/>
        </p:spPr>
        <p:txBody>
          <a:bodyPr wrap="square" rtlCol="0">
            <a:spAutoFit/>
          </a:bodyPr>
          <a:lstStyle/>
          <a:p>
            <a:pPr algn="ctr"/>
            <a:r>
              <a:rPr lang="en-US" altLang="zh-CN" sz="4000" b="1" dirty="0"/>
              <a:t>Definition 1</a:t>
            </a:r>
            <a:endParaRPr lang="zh-CN" altLang="en-US" sz="4000" b="1" dirty="0"/>
          </a:p>
        </p:txBody>
      </p:sp>
      <p:sp>
        <p:nvSpPr>
          <p:cNvPr id="6" name="文本框 5"/>
          <p:cNvSpPr txBox="1"/>
          <p:nvPr/>
        </p:nvSpPr>
        <p:spPr>
          <a:xfrm>
            <a:off x="210046" y="9832"/>
            <a:ext cx="11056470" cy="739754"/>
          </a:xfrm>
          <a:prstGeom prst="rect">
            <a:avLst/>
          </a:prstGeom>
          <a:noFill/>
        </p:spPr>
        <p:txBody>
          <a:bodyPr wrap="square" rtlCol="0">
            <a:spAutoFit/>
          </a:bodyPr>
          <a:lstStyle/>
          <a:p>
            <a:pPr>
              <a:lnSpc>
                <a:spcPct val="150000"/>
              </a:lnSpc>
            </a:pPr>
            <a:r>
              <a:rPr lang="en-US" altLang="zh-CN" sz="3200" dirty="0"/>
              <a:t>10.3 Isomorphism of Graphs</a:t>
            </a:r>
          </a:p>
        </p:txBody>
      </p:sp>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0" y="999252"/>
            <a:ext cx="121920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Sometimes it is not hard to show that two graphs are not isomorphic. In particular, we can show that two graphs are not isomorphic if we can find a property only one of the two graphs has, but that is preserved by isomorphism. A property preserved by isomorphism of graphs is called a </a:t>
            </a:r>
            <a:r>
              <a:rPr lang="en-US" altLang="zh-CN" sz="2800" dirty="0">
                <a:solidFill>
                  <a:srgbClr val="FF0000"/>
                </a:solidFill>
              </a:rPr>
              <a:t>graph invariant(</a:t>
            </a:r>
            <a:r>
              <a:rPr lang="zh-CN" altLang="en-US" sz="2800" dirty="0">
                <a:solidFill>
                  <a:srgbClr val="FF0000"/>
                </a:solidFill>
              </a:rPr>
              <a:t>图形不变量</a:t>
            </a:r>
            <a:r>
              <a:rPr lang="en-US" altLang="zh-CN" sz="2800" dirty="0">
                <a:solidFill>
                  <a:srgbClr val="FF0000"/>
                </a:solidFill>
              </a:rPr>
              <a:t>)</a:t>
            </a:r>
            <a:r>
              <a:rPr lang="en-US" altLang="zh-CN" sz="2800" dirty="0"/>
              <a:t>. For instance, isomorphic simple graphs must have the same number of vertices, because there is a one-to-one correspondence between the sets of vertices of the graphs.</a:t>
            </a:r>
          </a:p>
        </p:txBody>
      </p:sp>
      <p:sp>
        <p:nvSpPr>
          <p:cNvPr id="6" name="文本框 5"/>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10.3 Determining whether Two Simple Graphs are Isomorphic</a:t>
            </a:r>
          </a:p>
        </p:txBody>
      </p:sp>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dirty="0"/>
              <a:t>10.3 Representing Graphs and Graph Isomorphism</a:t>
            </a:r>
            <a:endParaRPr lang="en-US" altLang="zh-CN" sz="2000" dirty="0">
              <a:solidFill>
                <a:schemeClr val="tx2"/>
              </a:solidFill>
              <a:latin typeface="Times New Roman" panose="02020603050405020304" pitchFamily="18" charset="0"/>
            </a:endParaRPr>
          </a:p>
        </p:txBody>
      </p:sp>
      <p:pic>
        <p:nvPicPr>
          <p:cNvPr id="1028" name="Picture 4">
            <a:extLst>
              <a:ext uri="{FF2B5EF4-FFF2-40B4-BE49-F238E27FC236}">
                <a16:creationId xmlns:a16="http://schemas.microsoft.com/office/drawing/2014/main" id="{D027CD0B-836D-4C65-8701-277DA4495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5360" y="2138766"/>
            <a:ext cx="142875" cy="13335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8BCF0F9A-BB25-4716-9D7E-90F8FC5F0CD2}"/>
              </a:ext>
            </a:extLst>
          </p:cNvPr>
          <p:cNvSpPr txBox="1"/>
          <p:nvPr/>
        </p:nvSpPr>
        <p:spPr>
          <a:xfrm>
            <a:off x="392624" y="1772668"/>
            <a:ext cx="11913030" cy="1478418"/>
          </a:xfrm>
          <a:prstGeom prst="rect">
            <a:avLst/>
          </a:prstGeom>
          <a:noFill/>
        </p:spPr>
        <p:txBody>
          <a:bodyPr wrap="square">
            <a:spAutoFit/>
          </a:bodyPr>
          <a:lstStyle/>
          <a:p>
            <a:pPr marL="342900" indent="-342900" fontAlgn="base">
              <a:lnSpc>
                <a:spcPct val="150000"/>
              </a:lnSpc>
              <a:spcBef>
                <a:spcPct val="20000"/>
              </a:spcBef>
              <a:spcAft>
                <a:spcPct val="0"/>
              </a:spcAft>
              <a:buBlip>
                <a:blip r:embed="rId3"/>
              </a:buBlip>
              <a:defRPr/>
            </a:pPr>
            <a:r>
              <a:rPr kumimoji="0" lang="en-US" altLang="zh-CN" sz="3200" b="1" i="0" u="none" strike="noStrike" kern="0" cap="none" spc="0" normalizeH="0" baseline="0" noProof="0" dirty="0">
                <a:ln>
                  <a:noFill/>
                </a:ln>
                <a:solidFill>
                  <a:srgbClr val="000000"/>
                </a:solidFill>
                <a:effectLst/>
                <a:uLnTx/>
                <a:uFillTx/>
                <a:latin typeface="Arial"/>
                <a:ea typeface="宋体" pitchFamily="2" charset="-122"/>
                <a:cs typeface="+mn-cs"/>
              </a:rPr>
              <a:t>If isomorphic, label the 2nd graph to show the isomorphism, else identify difference</a:t>
            </a:r>
            <a:r>
              <a:rPr kumimoji="0" lang="en-US" altLang="zh-CN" sz="2800" b="1" i="0" u="none" strike="noStrike" kern="0" cap="none" spc="0" normalizeH="0" baseline="0" noProof="0" dirty="0">
                <a:ln>
                  <a:noFill/>
                </a:ln>
                <a:solidFill>
                  <a:srgbClr val="000000"/>
                </a:solidFill>
                <a:effectLst/>
                <a:uLnTx/>
                <a:uFillTx/>
                <a:latin typeface="Arial"/>
                <a:ea typeface="宋体" pitchFamily="2" charset="-122"/>
              </a:rPr>
              <a:t>.</a:t>
            </a:r>
          </a:p>
        </p:txBody>
      </p:sp>
      <p:sp>
        <p:nvSpPr>
          <p:cNvPr id="7" name="Rectangle 2">
            <a:extLst>
              <a:ext uri="{FF2B5EF4-FFF2-40B4-BE49-F238E27FC236}">
                <a16:creationId xmlns:a16="http://schemas.microsoft.com/office/drawing/2014/main" id="{2C501433-3A84-4B26-BF59-3A93147929AC}"/>
              </a:ext>
            </a:extLst>
          </p:cNvPr>
          <p:cNvSpPr txBox="1">
            <a:spLocks noChangeArrowheads="1"/>
          </p:cNvSpPr>
          <p:nvPr/>
        </p:nvSpPr>
        <p:spPr>
          <a:xfrm>
            <a:off x="1623481" y="995766"/>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a:t>Isomorphism Example</a:t>
            </a:r>
            <a:endParaRPr lang="en-US" altLang="zh-CN" kern="0" dirty="0"/>
          </a:p>
        </p:txBody>
      </p:sp>
      <p:sp>
        <p:nvSpPr>
          <p:cNvPr id="52" name="Oval 4">
            <a:extLst>
              <a:ext uri="{FF2B5EF4-FFF2-40B4-BE49-F238E27FC236}">
                <a16:creationId xmlns:a16="http://schemas.microsoft.com/office/drawing/2014/main" id="{EF0EEFA6-5A87-4E65-9117-645B9B4758E0}"/>
              </a:ext>
            </a:extLst>
          </p:cNvPr>
          <p:cNvSpPr>
            <a:spLocks noChangeArrowheads="1"/>
          </p:cNvSpPr>
          <p:nvPr/>
        </p:nvSpPr>
        <p:spPr bwMode="auto">
          <a:xfrm>
            <a:off x="3179897" y="4254500"/>
            <a:ext cx="207963" cy="1905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3" name="Oval 5">
            <a:extLst>
              <a:ext uri="{FF2B5EF4-FFF2-40B4-BE49-F238E27FC236}">
                <a16:creationId xmlns:a16="http://schemas.microsoft.com/office/drawing/2014/main" id="{23988C6C-8F51-4615-B250-7A8E50E6593E}"/>
              </a:ext>
            </a:extLst>
          </p:cNvPr>
          <p:cNvSpPr>
            <a:spLocks noChangeArrowheads="1"/>
          </p:cNvSpPr>
          <p:nvPr/>
        </p:nvSpPr>
        <p:spPr bwMode="auto">
          <a:xfrm>
            <a:off x="3845060" y="3959225"/>
            <a:ext cx="209550" cy="1905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4" name="Oval 6">
            <a:extLst>
              <a:ext uri="{FF2B5EF4-FFF2-40B4-BE49-F238E27FC236}">
                <a16:creationId xmlns:a16="http://schemas.microsoft.com/office/drawing/2014/main" id="{79A0C113-626E-4E45-9DBF-197167CF0D67}"/>
              </a:ext>
            </a:extLst>
          </p:cNvPr>
          <p:cNvSpPr>
            <a:spLocks noChangeArrowheads="1"/>
          </p:cNvSpPr>
          <p:nvPr/>
        </p:nvSpPr>
        <p:spPr bwMode="auto">
          <a:xfrm>
            <a:off x="4070485" y="4546600"/>
            <a:ext cx="209550" cy="1905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5" name="Oval 7">
            <a:extLst>
              <a:ext uri="{FF2B5EF4-FFF2-40B4-BE49-F238E27FC236}">
                <a16:creationId xmlns:a16="http://schemas.microsoft.com/office/drawing/2014/main" id="{071CE2FB-925C-4961-B5FC-DE3D5EF4FA52}"/>
              </a:ext>
            </a:extLst>
          </p:cNvPr>
          <p:cNvSpPr>
            <a:spLocks noChangeArrowheads="1"/>
          </p:cNvSpPr>
          <p:nvPr/>
        </p:nvSpPr>
        <p:spPr bwMode="auto">
          <a:xfrm>
            <a:off x="4715010" y="4333875"/>
            <a:ext cx="209550" cy="1905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6" name="Oval 8">
            <a:extLst>
              <a:ext uri="{FF2B5EF4-FFF2-40B4-BE49-F238E27FC236}">
                <a16:creationId xmlns:a16="http://schemas.microsoft.com/office/drawing/2014/main" id="{3F4AD29E-929D-4B7B-AB56-E1F0BE1589C3}"/>
              </a:ext>
            </a:extLst>
          </p:cNvPr>
          <p:cNvSpPr>
            <a:spLocks noChangeArrowheads="1"/>
          </p:cNvSpPr>
          <p:nvPr/>
        </p:nvSpPr>
        <p:spPr bwMode="auto">
          <a:xfrm>
            <a:off x="3529147" y="4992688"/>
            <a:ext cx="209550" cy="1905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7" name="Oval 9">
            <a:extLst>
              <a:ext uri="{FF2B5EF4-FFF2-40B4-BE49-F238E27FC236}">
                <a16:creationId xmlns:a16="http://schemas.microsoft.com/office/drawing/2014/main" id="{E83BB7F6-F05F-43BF-B0E8-6B4EF0A868A0}"/>
              </a:ext>
            </a:extLst>
          </p:cNvPr>
          <p:cNvSpPr>
            <a:spLocks noChangeArrowheads="1"/>
          </p:cNvSpPr>
          <p:nvPr/>
        </p:nvSpPr>
        <p:spPr bwMode="auto">
          <a:xfrm>
            <a:off x="4441960" y="5321300"/>
            <a:ext cx="209550" cy="1905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8" name="Freeform 10">
            <a:extLst>
              <a:ext uri="{FF2B5EF4-FFF2-40B4-BE49-F238E27FC236}">
                <a16:creationId xmlns:a16="http://schemas.microsoft.com/office/drawing/2014/main" id="{78089F8F-0031-4A64-BA56-900D7ACD2626}"/>
              </a:ext>
            </a:extLst>
          </p:cNvPr>
          <p:cNvSpPr>
            <a:spLocks/>
          </p:cNvSpPr>
          <p:nvPr/>
        </p:nvSpPr>
        <p:spPr bwMode="auto">
          <a:xfrm>
            <a:off x="3294197" y="4362450"/>
            <a:ext cx="917575" cy="295275"/>
          </a:xfrm>
          <a:custGeom>
            <a:avLst/>
            <a:gdLst>
              <a:gd name="T0" fmla="*/ 0 w 390"/>
              <a:gd name="T1" fmla="*/ 0 h 138"/>
              <a:gd name="T2" fmla="*/ 2147483646 w 390"/>
              <a:gd name="T3" fmla="*/ 2147483646 h 138"/>
              <a:gd name="T4" fmla="*/ 2147483646 w 390"/>
              <a:gd name="T5" fmla="*/ 2147483646 h 138"/>
              <a:gd name="T6" fmla="*/ 0 60000 65536"/>
              <a:gd name="T7" fmla="*/ 0 60000 65536"/>
              <a:gd name="T8" fmla="*/ 0 60000 65536"/>
            </a:gdLst>
            <a:ahLst/>
            <a:cxnLst>
              <a:cxn ang="T6">
                <a:pos x="T0" y="T1"/>
              </a:cxn>
              <a:cxn ang="T7">
                <a:pos x="T2" y="T3"/>
              </a:cxn>
              <a:cxn ang="T8">
                <a:pos x="T4" y="T5"/>
              </a:cxn>
            </a:cxnLst>
            <a:rect l="0" t="0" r="r" b="b"/>
            <a:pathLst>
              <a:path w="390" h="138">
                <a:moveTo>
                  <a:pt x="0" y="0"/>
                </a:moveTo>
                <a:cubicBezTo>
                  <a:pt x="28" y="37"/>
                  <a:pt x="57" y="74"/>
                  <a:pt x="122" y="97"/>
                </a:cubicBezTo>
                <a:cubicBezTo>
                  <a:pt x="187" y="120"/>
                  <a:pt x="288" y="129"/>
                  <a:pt x="390" y="138"/>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59" name="Freeform 11">
            <a:extLst>
              <a:ext uri="{FF2B5EF4-FFF2-40B4-BE49-F238E27FC236}">
                <a16:creationId xmlns:a16="http://schemas.microsoft.com/office/drawing/2014/main" id="{6BD533B5-35ED-4C0F-A47A-1E34821A47B5}"/>
              </a:ext>
            </a:extLst>
          </p:cNvPr>
          <p:cNvSpPr>
            <a:spLocks/>
          </p:cNvSpPr>
          <p:nvPr/>
        </p:nvSpPr>
        <p:spPr bwMode="auto">
          <a:xfrm>
            <a:off x="3294197" y="3959225"/>
            <a:ext cx="649288" cy="385763"/>
          </a:xfrm>
          <a:custGeom>
            <a:avLst/>
            <a:gdLst>
              <a:gd name="T0" fmla="*/ 0 w 276"/>
              <a:gd name="T1" fmla="*/ 2147483646 h 180"/>
              <a:gd name="T2" fmla="*/ 2147483646 w 276"/>
              <a:gd name="T3" fmla="*/ 2147483646 h 180"/>
              <a:gd name="T4" fmla="*/ 2147483646 w 276"/>
              <a:gd name="T5" fmla="*/ 2147483646 h 180"/>
              <a:gd name="T6" fmla="*/ 0 60000 65536"/>
              <a:gd name="T7" fmla="*/ 0 60000 65536"/>
              <a:gd name="T8" fmla="*/ 0 60000 65536"/>
            </a:gdLst>
            <a:ahLst/>
            <a:cxnLst>
              <a:cxn ang="T6">
                <a:pos x="T0" y="T1"/>
              </a:cxn>
              <a:cxn ang="T7">
                <a:pos x="T2" y="T3"/>
              </a:cxn>
              <a:cxn ang="T8">
                <a:pos x="T4" y="T5"/>
              </a:cxn>
            </a:cxnLst>
            <a:rect l="0" t="0" r="r" b="b"/>
            <a:pathLst>
              <a:path w="276" h="180">
                <a:moveTo>
                  <a:pt x="0" y="180"/>
                </a:moveTo>
                <a:cubicBezTo>
                  <a:pt x="21" y="116"/>
                  <a:pt x="43" y="52"/>
                  <a:pt x="89" y="26"/>
                </a:cubicBezTo>
                <a:cubicBezTo>
                  <a:pt x="135" y="0"/>
                  <a:pt x="205" y="13"/>
                  <a:pt x="276" y="26"/>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0" name="Freeform 12">
            <a:extLst>
              <a:ext uri="{FF2B5EF4-FFF2-40B4-BE49-F238E27FC236}">
                <a16:creationId xmlns:a16="http://schemas.microsoft.com/office/drawing/2014/main" id="{4AF98057-8171-49B1-9E9D-83944E26F600}"/>
              </a:ext>
            </a:extLst>
          </p:cNvPr>
          <p:cNvSpPr>
            <a:spLocks/>
          </p:cNvSpPr>
          <p:nvPr/>
        </p:nvSpPr>
        <p:spPr bwMode="auto">
          <a:xfrm>
            <a:off x="3991110" y="4032250"/>
            <a:ext cx="180975" cy="625475"/>
          </a:xfrm>
          <a:custGeom>
            <a:avLst/>
            <a:gdLst>
              <a:gd name="T0" fmla="*/ 2147483646 w 77"/>
              <a:gd name="T1" fmla="*/ 2147483646 h 292"/>
              <a:gd name="T2" fmla="*/ 2147483646 w 77"/>
              <a:gd name="T3" fmla="*/ 2147483646 h 292"/>
              <a:gd name="T4" fmla="*/ 2147483646 w 77"/>
              <a:gd name="T5" fmla="*/ 0 h 292"/>
              <a:gd name="T6" fmla="*/ 0 60000 65536"/>
              <a:gd name="T7" fmla="*/ 0 60000 65536"/>
              <a:gd name="T8" fmla="*/ 0 60000 65536"/>
            </a:gdLst>
            <a:ahLst/>
            <a:cxnLst>
              <a:cxn ang="T6">
                <a:pos x="T0" y="T1"/>
              </a:cxn>
              <a:cxn ang="T7">
                <a:pos x="T2" y="T3"/>
              </a:cxn>
              <a:cxn ang="T8">
                <a:pos x="T4" y="T5"/>
              </a:cxn>
            </a:cxnLst>
            <a:rect l="0" t="0" r="r" b="b"/>
            <a:pathLst>
              <a:path w="77" h="292">
                <a:moveTo>
                  <a:pt x="77" y="292"/>
                </a:moveTo>
                <a:cubicBezTo>
                  <a:pt x="50" y="259"/>
                  <a:pt x="24" y="227"/>
                  <a:pt x="12" y="178"/>
                </a:cubicBezTo>
                <a:cubicBezTo>
                  <a:pt x="0" y="129"/>
                  <a:pt x="2" y="64"/>
                  <a:pt x="4"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1" name="Freeform 13">
            <a:extLst>
              <a:ext uri="{FF2B5EF4-FFF2-40B4-BE49-F238E27FC236}">
                <a16:creationId xmlns:a16="http://schemas.microsoft.com/office/drawing/2014/main" id="{9E6BAB48-1D00-45CB-B675-FD9BAAD369E3}"/>
              </a:ext>
            </a:extLst>
          </p:cNvPr>
          <p:cNvSpPr>
            <a:spLocks/>
          </p:cNvSpPr>
          <p:nvPr/>
        </p:nvSpPr>
        <p:spPr bwMode="auto">
          <a:xfrm>
            <a:off x="3576772" y="4065588"/>
            <a:ext cx="385763" cy="1025525"/>
          </a:xfrm>
          <a:custGeom>
            <a:avLst/>
            <a:gdLst>
              <a:gd name="T0" fmla="*/ 2147483646 w 164"/>
              <a:gd name="T1" fmla="*/ 0 h 478"/>
              <a:gd name="T2" fmla="*/ 2147483646 w 164"/>
              <a:gd name="T3" fmla="*/ 2147483646 h 478"/>
              <a:gd name="T4" fmla="*/ 2147483646 w 164"/>
              <a:gd name="T5" fmla="*/ 2147483646 h 478"/>
              <a:gd name="T6" fmla="*/ 0 60000 65536"/>
              <a:gd name="T7" fmla="*/ 0 60000 65536"/>
              <a:gd name="T8" fmla="*/ 0 60000 65536"/>
            </a:gdLst>
            <a:ahLst/>
            <a:cxnLst>
              <a:cxn ang="T6">
                <a:pos x="T0" y="T1"/>
              </a:cxn>
              <a:cxn ang="T7">
                <a:pos x="T2" y="T3"/>
              </a:cxn>
              <a:cxn ang="T8">
                <a:pos x="T4" y="T5"/>
              </a:cxn>
            </a:cxnLst>
            <a:rect l="0" t="0" r="r" b="b"/>
            <a:pathLst>
              <a:path w="164" h="478">
                <a:moveTo>
                  <a:pt x="164" y="0"/>
                </a:moveTo>
                <a:cubicBezTo>
                  <a:pt x="108" y="41"/>
                  <a:pt x="52" y="82"/>
                  <a:pt x="26" y="162"/>
                </a:cubicBezTo>
                <a:cubicBezTo>
                  <a:pt x="0" y="242"/>
                  <a:pt x="5" y="360"/>
                  <a:pt x="10" y="478"/>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2" name="Freeform 14">
            <a:extLst>
              <a:ext uri="{FF2B5EF4-FFF2-40B4-BE49-F238E27FC236}">
                <a16:creationId xmlns:a16="http://schemas.microsoft.com/office/drawing/2014/main" id="{43F8307F-E6D5-4FFC-B29A-7324D01A0E87}"/>
              </a:ext>
            </a:extLst>
          </p:cNvPr>
          <p:cNvSpPr>
            <a:spLocks/>
          </p:cNvSpPr>
          <p:nvPr/>
        </p:nvSpPr>
        <p:spPr bwMode="auto">
          <a:xfrm>
            <a:off x="3924435" y="3922713"/>
            <a:ext cx="896937" cy="490537"/>
          </a:xfrm>
          <a:custGeom>
            <a:avLst/>
            <a:gdLst>
              <a:gd name="T0" fmla="*/ 0 w 381"/>
              <a:gd name="T1" fmla="*/ 2147483646 h 229"/>
              <a:gd name="T2" fmla="*/ 2147483646 w 381"/>
              <a:gd name="T3" fmla="*/ 2147483646 h 229"/>
              <a:gd name="T4" fmla="*/ 2147483646 w 381"/>
              <a:gd name="T5" fmla="*/ 2147483646 h 229"/>
              <a:gd name="T6" fmla="*/ 0 60000 65536"/>
              <a:gd name="T7" fmla="*/ 0 60000 65536"/>
              <a:gd name="T8" fmla="*/ 0 60000 65536"/>
            </a:gdLst>
            <a:ahLst/>
            <a:cxnLst>
              <a:cxn ang="T6">
                <a:pos x="T0" y="T1"/>
              </a:cxn>
              <a:cxn ang="T7">
                <a:pos x="T2" y="T3"/>
              </a:cxn>
              <a:cxn ang="T8">
                <a:pos x="T4" y="T5"/>
              </a:cxn>
            </a:cxnLst>
            <a:rect l="0" t="0" r="r" b="b"/>
            <a:pathLst>
              <a:path w="381" h="229">
                <a:moveTo>
                  <a:pt x="0" y="75"/>
                </a:moveTo>
                <a:cubicBezTo>
                  <a:pt x="94" y="37"/>
                  <a:pt x="188" y="0"/>
                  <a:pt x="251" y="26"/>
                </a:cubicBezTo>
                <a:cubicBezTo>
                  <a:pt x="314" y="52"/>
                  <a:pt x="347" y="140"/>
                  <a:pt x="381" y="229"/>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3" name="Freeform 15">
            <a:extLst>
              <a:ext uri="{FF2B5EF4-FFF2-40B4-BE49-F238E27FC236}">
                <a16:creationId xmlns:a16="http://schemas.microsoft.com/office/drawing/2014/main" id="{DF25B9C8-BE05-4FC2-BC31-5B62EE3DA1A2}"/>
              </a:ext>
            </a:extLst>
          </p:cNvPr>
          <p:cNvSpPr>
            <a:spLocks/>
          </p:cNvSpPr>
          <p:nvPr/>
        </p:nvSpPr>
        <p:spPr bwMode="auto">
          <a:xfrm>
            <a:off x="3637097" y="4430713"/>
            <a:ext cx="1146175" cy="677862"/>
          </a:xfrm>
          <a:custGeom>
            <a:avLst/>
            <a:gdLst>
              <a:gd name="T0" fmla="*/ 0 w 487"/>
              <a:gd name="T1" fmla="*/ 2147483646 h 316"/>
              <a:gd name="T2" fmla="*/ 2147483646 w 487"/>
              <a:gd name="T3" fmla="*/ 2147483646 h 316"/>
              <a:gd name="T4" fmla="*/ 2147483646 w 487"/>
              <a:gd name="T5" fmla="*/ 2147483646 h 316"/>
              <a:gd name="T6" fmla="*/ 2147483646 w 487"/>
              <a:gd name="T7" fmla="*/ 0 h 3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7" h="316">
                <a:moveTo>
                  <a:pt x="0" y="316"/>
                </a:moveTo>
                <a:cubicBezTo>
                  <a:pt x="30" y="267"/>
                  <a:pt x="61" y="219"/>
                  <a:pt x="114" y="211"/>
                </a:cubicBezTo>
                <a:cubicBezTo>
                  <a:pt x="167" y="203"/>
                  <a:pt x="255" y="303"/>
                  <a:pt x="317" y="268"/>
                </a:cubicBezTo>
                <a:cubicBezTo>
                  <a:pt x="379" y="233"/>
                  <a:pt x="433" y="116"/>
                  <a:pt x="48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4" name="Freeform 16">
            <a:extLst>
              <a:ext uri="{FF2B5EF4-FFF2-40B4-BE49-F238E27FC236}">
                <a16:creationId xmlns:a16="http://schemas.microsoft.com/office/drawing/2014/main" id="{14240120-51E1-44A4-A65E-133ED54595F9}"/>
              </a:ext>
            </a:extLst>
          </p:cNvPr>
          <p:cNvSpPr>
            <a:spLocks/>
          </p:cNvSpPr>
          <p:nvPr/>
        </p:nvSpPr>
        <p:spPr bwMode="auto">
          <a:xfrm>
            <a:off x="3011622" y="4362450"/>
            <a:ext cx="588963" cy="1022350"/>
          </a:xfrm>
          <a:custGeom>
            <a:avLst/>
            <a:gdLst>
              <a:gd name="T0" fmla="*/ 2147483646 w 250"/>
              <a:gd name="T1" fmla="*/ 0 h 477"/>
              <a:gd name="T2" fmla="*/ 2147483646 w 250"/>
              <a:gd name="T3" fmla="*/ 2147483646 h 477"/>
              <a:gd name="T4" fmla="*/ 2147483646 w 250"/>
              <a:gd name="T5" fmla="*/ 2147483646 h 477"/>
              <a:gd name="T6" fmla="*/ 2147483646 w 250"/>
              <a:gd name="T7" fmla="*/ 2147483646 h 4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0" h="477">
                <a:moveTo>
                  <a:pt x="112" y="0"/>
                </a:moveTo>
                <a:cubicBezTo>
                  <a:pt x="69" y="59"/>
                  <a:pt x="27" y="118"/>
                  <a:pt x="15" y="194"/>
                </a:cubicBezTo>
                <a:cubicBezTo>
                  <a:pt x="3" y="270"/>
                  <a:pt x="0" y="431"/>
                  <a:pt x="39" y="454"/>
                </a:cubicBezTo>
                <a:cubicBezTo>
                  <a:pt x="78" y="477"/>
                  <a:pt x="164" y="404"/>
                  <a:pt x="250" y="332"/>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5" name="Freeform 17">
            <a:extLst>
              <a:ext uri="{FF2B5EF4-FFF2-40B4-BE49-F238E27FC236}">
                <a16:creationId xmlns:a16="http://schemas.microsoft.com/office/drawing/2014/main" id="{6F05C36C-EA9B-40E7-B699-1F3B5C69AEAD}"/>
              </a:ext>
            </a:extLst>
          </p:cNvPr>
          <p:cNvSpPr>
            <a:spLocks/>
          </p:cNvSpPr>
          <p:nvPr/>
        </p:nvSpPr>
        <p:spPr bwMode="auto">
          <a:xfrm>
            <a:off x="3619635" y="5108575"/>
            <a:ext cx="954087" cy="403225"/>
          </a:xfrm>
          <a:custGeom>
            <a:avLst/>
            <a:gdLst>
              <a:gd name="T0" fmla="*/ 0 w 406"/>
              <a:gd name="T1" fmla="*/ 0 h 188"/>
              <a:gd name="T2" fmla="*/ 2147483646 w 406"/>
              <a:gd name="T3" fmla="*/ 2147483646 h 188"/>
              <a:gd name="T4" fmla="*/ 2147483646 w 406"/>
              <a:gd name="T5" fmla="*/ 2147483646 h 188"/>
              <a:gd name="T6" fmla="*/ 0 60000 65536"/>
              <a:gd name="T7" fmla="*/ 0 60000 65536"/>
              <a:gd name="T8" fmla="*/ 0 60000 65536"/>
            </a:gdLst>
            <a:ahLst/>
            <a:cxnLst>
              <a:cxn ang="T6">
                <a:pos x="T0" y="T1"/>
              </a:cxn>
              <a:cxn ang="T7">
                <a:pos x="T2" y="T3"/>
              </a:cxn>
              <a:cxn ang="T8">
                <a:pos x="T4" y="T5"/>
              </a:cxn>
            </a:cxnLst>
            <a:rect l="0" t="0" r="r" b="b"/>
            <a:pathLst>
              <a:path w="406" h="188">
                <a:moveTo>
                  <a:pt x="0" y="0"/>
                </a:moveTo>
                <a:cubicBezTo>
                  <a:pt x="47" y="68"/>
                  <a:pt x="94" y="136"/>
                  <a:pt x="162" y="162"/>
                </a:cubicBezTo>
                <a:cubicBezTo>
                  <a:pt x="230" y="188"/>
                  <a:pt x="318" y="171"/>
                  <a:pt x="406" y="154"/>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6" name="Freeform 18">
            <a:extLst>
              <a:ext uri="{FF2B5EF4-FFF2-40B4-BE49-F238E27FC236}">
                <a16:creationId xmlns:a16="http://schemas.microsoft.com/office/drawing/2014/main" id="{E56EB360-C280-43DB-A41E-D5467B0F9C29}"/>
              </a:ext>
            </a:extLst>
          </p:cNvPr>
          <p:cNvSpPr>
            <a:spLocks/>
          </p:cNvSpPr>
          <p:nvPr/>
        </p:nvSpPr>
        <p:spPr bwMode="auto">
          <a:xfrm>
            <a:off x="4514985" y="4413250"/>
            <a:ext cx="547687" cy="990600"/>
          </a:xfrm>
          <a:custGeom>
            <a:avLst/>
            <a:gdLst>
              <a:gd name="T0" fmla="*/ 0 w 233"/>
              <a:gd name="T1" fmla="*/ 2147483646 h 462"/>
              <a:gd name="T2" fmla="*/ 2147483646 w 233"/>
              <a:gd name="T3" fmla="*/ 2147483646 h 462"/>
              <a:gd name="T4" fmla="*/ 2147483646 w 233"/>
              <a:gd name="T5" fmla="*/ 0 h 462"/>
              <a:gd name="T6" fmla="*/ 0 60000 65536"/>
              <a:gd name="T7" fmla="*/ 0 60000 65536"/>
              <a:gd name="T8" fmla="*/ 0 60000 65536"/>
            </a:gdLst>
            <a:ahLst/>
            <a:cxnLst>
              <a:cxn ang="T6">
                <a:pos x="T0" y="T1"/>
              </a:cxn>
              <a:cxn ang="T7">
                <a:pos x="T2" y="T3"/>
              </a:cxn>
              <a:cxn ang="T8">
                <a:pos x="T4" y="T5"/>
              </a:cxn>
            </a:cxnLst>
            <a:rect l="0" t="0" r="r" b="b"/>
            <a:pathLst>
              <a:path w="233" h="462">
                <a:moveTo>
                  <a:pt x="0" y="462"/>
                </a:moveTo>
                <a:cubicBezTo>
                  <a:pt x="94" y="423"/>
                  <a:pt x="189" y="385"/>
                  <a:pt x="211" y="308"/>
                </a:cubicBezTo>
                <a:cubicBezTo>
                  <a:pt x="233" y="231"/>
                  <a:pt x="181" y="115"/>
                  <a:pt x="130"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7" name="Text Box 19">
            <a:extLst>
              <a:ext uri="{FF2B5EF4-FFF2-40B4-BE49-F238E27FC236}">
                <a16:creationId xmlns:a16="http://schemas.microsoft.com/office/drawing/2014/main" id="{9D0BF18F-1EAC-4835-AD3D-488D1A12E8AF}"/>
              </a:ext>
            </a:extLst>
          </p:cNvPr>
          <p:cNvSpPr txBox="1">
            <a:spLocks noChangeArrowheads="1"/>
          </p:cNvSpPr>
          <p:nvPr/>
        </p:nvSpPr>
        <p:spPr bwMode="auto">
          <a:xfrm>
            <a:off x="2800485" y="4027488"/>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a:latin typeface="Times New Roman" panose="02020603050405020304" pitchFamily="18" charset="0"/>
              </a:rPr>
              <a:t>a</a:t>
            </a:r>
          </a:p>
        </p:txBody>
      </p:sp>
      <p:sp>
        <p:nvSpPr>
          <p:cNvPr id="68" name="Text Box 20">
            <a:extLst>
              <a:ext uri="{FF2B5EF4-FFF2-40B4-BE49-F238E27FC236}">
                <a16:creationId xmlns:a16="http://schemas.microsoft.com/office/drawing/2014/main" id="{C4AA0576-EF7A-4996-AC5F-0CE31C5D56BC}"/>
              </a:ext>
            </a:extLst>
          </p:cNvPr>
          <p:cNvSpPr txBox="1">
            <a:spLocks noChangeArrowheads="1"/>
          </p:cNvSpPr>
          <p:nvPr/>
        </p:nvSpPr>
        <p:spPr bwMode="auto">
          <a:xfrm>
            <a:off x="3967297" y="3575050"/>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a:latin typeface="Times New Roman" panose="02020603050405020304" pitchFamily="18" charset="0"/>
              </a:rPr>
              <a:t>b</a:t>
            </a:r>
          </a:p>
        </p:txBody>
      </p:sp>
      <p:sp>
        <p:nvSpPr>
          <p:cNvPr id="69" name="Text Box 21">
            <a:extLst>
              <a:ext uri="{FF2B5EF4-FFF2-40B4-BE49-F238E27FC236}">
                <a16:creationId xmlns:a16="http://schemas.microsoft.com/office/drawing/2014/main" id="{57F85EE9-F1DB-4654-95D8-186D3793F2FB}"/>
              </a:ext>
            </a:extLst>
          </p:cNvPr>
          <p:cNvSpPr txBox="1">
            <a:spLocks noChangeArrowheads="1"/>
          </p:cNvSpPr>
          <p:nvPr/>
        </p:nvSpPr>
        <p:spPr bwMode="auto">
          <a:xfrm>
            <a:off x="4888047" y="4271963"/>
            <a:ext cx="3190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a:latin typeface="Times New Roman" panose="02020603050405020304" pitchFamily="18" charset="0"/>
              </a:rPr>
              <a:t>c</a:t>
            </a:r>
          </a:p>
        </p:txBody>
      </p:sp>
      <p:sp>
        <p:nvSpPr>
          <p:cNvPr id="70" name="Text Box 22">
            <a:extLst>
              <a:ext uri="{FF2B5EF4-FFF2-40B4-BE49-F238E27FC236}">
                <a16:creationId xmlns:a16="http://schemas.microsoft.com/office/drawing/2014/main" id="{3B3C9247-C24F-4879-8C3F-DD15376185B4}"/>
              </a:ext>
            </a:extLst>
          </p:cNvPr>
          <p:cNvSpPr txBox="1">
            <a:spLocks noChangeArrowheads="1"/>
          </p:cNvSpPr>
          <p:nvPr/>
        </p:nvSpPr>
        <p:spPr bwMode="auto">
          <a:xfrm>
            <a:off x="4195897" y="4252913"/>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dirty="0">
                <a:latin typeface="Times New Roman" panose="02020603050405020304" pitchFamily="18" charset="0"/>
              </a:rPr>
              <a:t>d</a:t>
            </a:r>
          </a:p>
        </p:txBody>
      </p:sp>
      <p:sp>
        <p:nvSpPr>
          <p:cNvPr id="71" name="Text Box 23">
            <a:extLst>
              <a:ext uri="{FF2B5EF4-FFF2-40B4-BE49-F238E27FC236}">
                <a16:creationId xmlns:a16="http://schemas.microsoft.com/office/drawing/2014/main" id="{81E4909D-4A5E-4FC8-AB59-332D313FDA75}"/>
              </a:ext>
            </a:extLst>
          </p:cNvPr>
          <p:cNvSpPr txBox="1">
            <a:spLocks noChangeArrowheads="1"/>
          </p:cNvSpPr>
          <p:nvPr/>
        </p:nvSpPr>
        <p:spPr bwMode="auto">
          <a:xfrm>
            <a:off x="3365635" y="5208588"/>
            <a:ext cx="3190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a:latin typeface="Times New Roman" panose="02020603050405020304" pitchFamily="18" charset="0"/>
              </a:rPr>
              <a:t>e</a:t>
            </a:r>
          </a:p>
        </p:txBody>
      </p:sp>
      <p:sp>
        <p:nvSpPr>
          <p:cNvPr id="72" name="Text Box 24">
            <a:extLst>
              <a:ext uri="{FF2B5EF4-FFF2-40B4-BE49-F238E27FC236}">
                <a16:creationId xmlns:a16="http://schemas.microsoft.com/office/drawing/2014/main" id="{1C36873A-6CB1-4883-9849-C09BCFCAF36D}"/>
              </a:ext>
            </a:extLst>
          </p:cNvPr>
          <p:cNvSpPr txBox="1">
            <a:spLocks noChangeArrowheads="1"/>
          </p:cNvSpPr>
          <p:nvPr/>
        </p:nvSpPr>
        <p:spPr bwMode="auto">
          <a:xfrm>
            <a:off x="4532447" y="5538788"/>
            <a:ext cx="2682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a:latin typeface="Times New Roman" panose="02020603050405020304" pitchFamily="18" charset="0"/>
              </a:rPr>
              <a:t>f</a:t>
            </a:r>
          </a:p>
        </p:txBody>
      </p:sp>
      <p:grpSp>
        <p:nvGrpSpPr>
          <p:cNvPr id="73" name="Group 25">
            <a:extLst>
              <a:ext uri="{FF2B5EF4-FFF2-40B4-BE49-F238E27FC236}">
                <a16:creationId xmlns:a16="http://schemas.microsoft.com/office/drawing/2014/main" id="{BAE87B0E-70B9-4560-8883-85C2FC42342A}"/>
              </a:ext>
            </a:extLst>
          </p:cNvPr>
          <p:cNvGrpSpPr>
            <a:grpSpLocks/>
          </p:cNvGrpSpPr>
          <p:nvPr/>
        </p:nvGrpSpPr>
        <p:grpSpPr bwMode="auto">
          <a:xfrm>
            <a:off x="6539047" y="3673475"/>
            <a:ext cx="2032000" cy="2462213"/>
            <a:chOff x="2689" y="2060"/>
            <a:chExt cx="801" cy="1194"/>
          </a:xfrm>
        </p:grpSpPr>
        <p:sp>
          <p:nvSpPr>
            <p:cNvPr id="74" name="Oval 26">
              <a:extLst>
                <a:ext uri="{FF2B5EF4-FFF2-40B4-BE49-F238E27FC236}">
                  <a16:creationId xmlns:a16="http://schemas.microsoft.com/office/drawing/2014/main" id="{A980A6C6-55EC-40E1-8590-C68EAB8D4A8F}"/>
                </a:ext>
              </a:extLst>
            </p:cNvPr>
            <p:cNvSpPr>
              <a:spLocks noChangeArrowheads="1"/>
            </p:cNvSpPr>
            <p:nvPr/>
          </p:nvSpPr>
          <p:spPr bwMode="auto">
            <a:xfrm>
              <a:off x="3203" y="2060"/>
              <a:ext cx="89" cy="89"/>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5" name="Oval 27">
              <a:extLst>
                <a:ext uri="{FF2B5EF4-FFF2-40B4-BE49-F238E27FC236}">
                  <a16:creationId xmlns:a16="http://schemas.microsoft.com/office/drawing/2014/main" id="{CA1322C0-0925-4F33-9EB5-C97637575474}"/>
                </a:ext>
              </a:extLst>
            </p:cNvPr>
            <p:cNvSpPr>
              <a:spLocks noChangeArrowheads="1"/>
            </p:cNvSpPr>
            <p:nvPr/>
          </p:nvSpPr>
          <p:spPr bwMode="auto">
            <a:xfrm>
              <a:off x="2909" y="2358"/>
              <a:ext cx="89" cy="89"/>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6" name="Oval 28">
              <a:extLst>
                <a:ext uri="{FF2B5EF4-FFF2-40B4-BE49-F238E27FC236}">
                  <a16:creationId xmlns:a16="http://schemas.microsoft.com/office/drawing/2014/main" id="{6E6F7700-B4EB-467C-BFF7-E350A49A55CE}"/>
                </a:ext>
              </a:extLst>
            </p:cNvPr>
            <p:cNvSpPr>
              <a:spLocks noChangeArrowheads="1"/>
            </p:cNvSpPr>
            <p:nvPr/>
          </p:nvSpPr>
          <p:spPr bwMode="auto">
            <a:xfrm>
              <a:off x="3306" y="2373"/>
              <a:ext cx="89" cy="89"/>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7" name="Oval 29">
              <a:extLst>
                <a:ext uri="{FF2B5EF4-FFF2-40B4-BE49-F238E27FC236}">
                  <a16:creationId xmlns:a16="http://schemas.microsoft.com/office/drawing/2014/main" id="{45AECCCF-DF25-4A74-9C00-D474B7164A51}"/>
                </a:ext>
              </a:extLst>
            </p:cNvPr>
            <p:cNvSpPr>
              <a:spLocks noChangeArrowheads="1"/>
            </p:cNvSpPr>
            <p:nvPr/>
          </p:nvSpPr>
          <p:spPr bwMode="auto">
            <a:xfrm>
              <a:off x="3362" y="2737"/>
              <a:ext cx="89" cy="89"/>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 name="Oval 30">
              <a:extLst>
                <a:ext uri="{FF2B5EF4-FFF2-40B4-BE49-F238E27FC236}">
                  <a16:creationId xmlns:a16="http://schemas.microsoft.com/office/drawing/2014/main" id="{6289C9D2-19A8-49C2-BBF4-1CC484EEA3EA}"/>
                </a:ext>
              </a:extLst>
            </p:cNvPr>
            <p:cNvSpPr>
              <a:spLocks noChangeArrowheads="1"/>
            </p:cNvSpPr>
            <p:nvPr/>
          </p:nvSpPr>
          <p:spPr bwMode="auto">
            <a:xfrm>
              <a:off x="2801" y="2825"/>
              <a:ext cx="89" cy="89"/>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9" name="Oval 31">
              <a:extLst>
                <a:ext uri="{FF2B5EF4-FFF2-40B4-BE49-F238E27FC236}">
                  <a16:creationId xmlns:a16="http://schemas.microsoft.com/office/drawing/2014/main" id="{977574E8-759E-4D44-BD2E-992FC75F36CC}"/>
                </a:ext>
              </a:extLst>
            </p:cNvPr>
            <p:cNvSpPr>
              <a:spLocks noChangeArrowheads="1"/>
            </p:cNvSpPr>
            <p:nvPr/>
          </p:nvSpPr>
          <p:spPr bwMode="auto">
            <a:xfrm>
              <a:off x="3107" y="3001"/>
              <a:ext cx="89" cy="89"/>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0" name="Freeform 32">
              <a:extLst>
                <a:ext uri="{FF2B5EF4-FFF2-40B4-BE49-F238E27FC236}">
                  <a16:creationId xmlns:a16="http://schemas.microsoft.com/office/drawing/2014/main" id="{D1437DDB-6058-44AA-8083-E458220B8F42}"/>
                </a:ext>
              </a:extLst>
            </p:cNvPr>
            <p:cNvSpPr>
              <a:spLocks/>
            </p:cNvSpPr>
            <p:nvPr/>
          </p:nvSpPr>
          <p:spPr bwMode="auto">
            <a:xfrm>
              <a:off x="2951" y="2108"/>
              <a:ext cx="293" cy="300"/>
            </a:xfrm>
            <a:custGeom>
              <a:avLst/>
              <a:gdLst>
                <a:gd name="T0" fmla="*/ 1 w 293"/>
                <a:gd name="T1" fmla="*/ 300 h 300"/>
                <a:gd name="T2" fmla="*/ 49 w 293"/>
                <a:gd name="T3" fmla="*/ 89 h 300"/>
                <a:gd name="T4" fmla="*/ 293 w 293"/>
                <a:gd name="T5" fmla="*/ 0 h 300"/>
                <a:gd name="T6" fmla="*/ 0 60000 65536"/>
                <a:gd name="T7" fmla="*/ 0 60000 65536"/>
                <a:gd name="T8" fmla="*/ 0 60000 65536"/>
              </a:gdLst>
              <a:ahLst/>
              <a:cxnLst>
                <a:cxn ang="T6">
                  <a:pos x="T0" y="T1"/>
                </a:cxn>
                <a:cxn ang="T7">
                  <a:pos x="T2" y="T3"/>
                </a:cxn>
                <a:cxn ang="T8">
                  <a:pos x="T4" y="T5"/>
                </a:cxn>
              </a:cxnLst>
              <a:rect l="0" t="0" r="r" b="b"/>
              <a:pathLst>
                <a:path w="293" h="300">
                  <a:moveTo>
                    <a:pt x="1" y="300"/>
                  </a:moveTo>
                  <a:cubicBezTo>
                    <a:pt x="0" y="219"/>
                    <a:pt x="0" y="139"/>
                    <a:pt x="49" y="89"/>
                  </a:cubicBezTo>
                  <a:cubicBezTo>
                    <a:pt x="98" y="39"/>
                    <a:pt x="195" y="19"/>
                    <a:pt x="293"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81" name="Freeform 33">
              <a:extLst>
                <a:ext uri="{FF2B5EF4-FFF2-40B4-BE49-F238E27FC236}">
                  <a16:creationId xmlns:a16="http://schemas.microsoft.com/office/drawing/2014/main" id="{EA5287B7-792B-4136-8D8F-34F39FDB22A7}"/>
                </a:ext>
              </a:extLst>
            </p:cNvPr>
            <p:cNvSpPr>
              <a:spLocks/>
            </p:cNvSpPr>
            <p:nvPr/>
          </p:nvSpPr>
          <p:spPr bwMode="auto">
            <a:xfrm>
              <a:off x="3252" y="2108"/>
              <a:ext cx="170" cy="332"/>
            </a:xfrm>
            <a:custGeom>
              <a:avLst/>
              <a:gdLst>
                <a:gd name="T0" fmla="*/ 0 w 170"/>
                <a:gd name="T1" fmla="*/ 0 h 332"/>
                <a:gd name="T2" fmla="*/ 154 w 170"/>
                <a:gd name="T3" fmla="*/ 81 h 332"/>
                <a:gd name="T4" fmla="*/ 97 w 170"/>
                <a:gd name="T5" fmla="*/ 332 h 332"/>
                <a:gd name="T6" fmla="*/ 0 60000 65536"/>
                <a:gd name="T7" fmla="*/ 0 60000 65536"/>
                <a:gd name="T8" fmla="*/ 0 60000 65536"/>
              </a:gdLst>
              <a:ahLst/>
              <a:cxnLst>
                <a:cxn ang="T6">
                  <a:pos x="T0" y="T1"/>
                </a:cxn>
                <a:cxn ang="T7">
                  <a:pos x="T2" y="T3"/>
                </a:cxn>
                <a:cxn ang="T8">
                  <a:pos x="T4" y="T5"/>
                </a:cxn>
              </a:cxnLst>
              <a:rect l="0" t="0" r="r" b="b"/>
              <a:pathLst>
                <a:path w="170" h="332">
                  <a:moveTo>
                    <a:pt x="0" y="0"/>
                  </a:moveTo>
                  <a:cubicBezTo>
                    <a:pt x="69" y="13"/>
                    <a:pt x="138" y="26"/>
                    <a:pt x="154" y="81"/>
                  </a:cubicBezTo>
                  <a:cubicBezTo>
                    <a:pt x="170" y="136"/>
                    <a:pt x="133" y="234"/>
                    <a:pt x="97" y="332"/>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82" name="Freeform 34">
              <a:extLst>
                <a:ext uri="{FF2B5EF4-FFF2-40B4-BE49-F238E27FC236}">
                  <a16:creationId xmlns:a16="http://schemas.microsoft.com/office/drawing/2014/main" id="{7954615B-B41C-4BF7-8F1E-89C2390CFB41}"/>
                </a:ext>
              </a:extLst>
            </p:cNvPr>
            <p:cNvSpPr>
              <a:spLocks/>
            </p:cNvSpPr>
            <p:nvPr/>
          </p:nvSpPr>
          <p:spPr bwMode="auto">
            <a:xfrm>
              <a:off x="2944" y="2359"/>
              <a:ext cx="405" cy="57"/>
            </a:xfrm>
            <a:custGeom>
              <a:avLst/>
              <a:gdLst>
                <a:gd name="T0" fmla="*/ 0 w 405"/>
                <a:gd name="T1" fmla="*/ 57 h 57"/>
                <a:gd name="T2" fmla="*/ 202 w 405"/>
                <a:gd name="T3" fmla="*/ 0 h 57"/>
                <a:gd name="T4" fmla="*/ 405 w 405"/>
                <a:gd name="T5" fmla="*/ 57 h 57"/>
                <a:gd name="T6" fmla="*/ 0 60000 65536"/>
                <a:gd name="T7" fmla="*/ 0 60000 65536"/>
                <a:gd name="T8" fmla="*/ 0 60000 65536"/>
              </a:gdLst>
              <a:ahLst/>
              <a:cxnLst>
                <a:cxn ang="T6">
                  <a:pos x="T0" y="T1"/>
                </a:cxn>
                <a:cxn ang="T7">
                  <a:pos x="T2" y="T3"/>
                </a:cxn>
                <a:cxn ang="T8">
                  <a:pos x="T4" y="T5"/>
                </a:cxn>
              </a:cxnLst>
              <a:rect l="0" t="0" r="r" b="b"/>
              <a:pathLst>
                <a:path w="405" h="57">
                  <a:moveTo>
                    <a:pt x="0" y="57"/>
                  </a:moveTo>
                  <a:cubicBezTo>
                    <a:pt x="67" y="28"/>
                    <a:pt x="135" y="0"/>
                    <a:pt x="202" y="0"/>
                  </a:cubicBezTo>
                  <a:cubicBezTo>
                    <a:pt x="269" y="0"/>
                    <a:pt x="373" y="48"/>
                    <a:pt x="405" y="57"/>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83" name="Freeform 35">
              <a:extLst>
                <a:ext uri="{FF2B5EF4-FFF2-40B4-BE49-F238E27FC236}">
                  <a16:creationId xmlns:a16="http://schemas.microsoft.com/office/drawing/2014/main" id="{8E73DCEC-408D-4FFF-B665-8A1BDD9FE2A6}"/>
                </a:ext>
              </a:extLst>
            </p:cNvPr>
            <p:cNvSpPr>
              <a:spLocks/>
            </p:cNvSpPr>
            <p:nvPr/>
          </p:nvSpPr>
          <p:spPr bwMode="auto">
            <a:xfrm>
              <a:off x="2952" y="2416"/>
              <a:ext cx="462" cy="389"/>
            </a:xfrm>
            <a:custGeom>
              <a:avLst/>
              <a:gdLst>
                <a:gd name="T0" fmla="*/ 0 w 462"/>
                <a:gd name="T1" fmla="*/ 0 h 389"/>
                <a:gd name="T2" fmla="*/ 162 w 462"/>
                <a:gd name="T3" fmla="*/ 211 h 389"/>
                <a:gd name="T4" fmla="*/ 462 w 462"/>
                <a:gd name="T5" fmla="*/ 389 h 389"/>
                <a:gd name="T6" fmla="*/ 0 60000 65536"/>
                <a:gd name="T7" fmla="*/ 0 60000 65536"/>
                <a:gd name="T8" fmla="*/ 0 60000 65536"/>
              </a:gdLst>
              <a:ahLst/>
              <a:cxnLst>
                <a:cxn ang="T6">
                  <a:pos x="T0" y="T1"/>
                </a:cxn>
                <a:cxn ang="T7">
                  <a:pos x="T2" y="T3"/>
                </a:cxn>
                <a:cxn ang="T8">
                  <a:pos x="T4" y="T5"/>
                </a:cxn>
              </a:cxnLst>
              <a:rect l="0" t="0" r="r" b="b"/>
              <a:pathLst>
                <a:path w="462" h="389">
                  <a:moveTo>
                    <a:pt x="0" y="0"/>
                  </a:moveTo>
                  <a:cubicBezTo>
                    <a:pt x="42" y="73"/>
                    <a:pt x="85" y="146"/>
                    <a:pt x="162" y="211"/>
                  </a:cubicBezTo>
                  <a:cubicBezTo>
                    <a:pt x="239" y="276"/>
                    <a:pt x="412" y="358"/>
                    <a:pt x="462" y="389"/>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84" name="Freeform 36">
              <a:extLst>
                <a:ext uri="{FF2B5EF4-FFF2-40B4-BE49-F238E27FC236}">
                  <a16:creationId xmlns:a16="http://schemas.microsoft.com/office/drawing/2014/main" id="{E839FBC3-F108-4410-9069-E15E17306212}"/>
                </a:ext>
              </a:extLst>
            </p:cNvPr>
            <p:cNvSpPr>
              <a:spLocks/>
            </p:cNvSpPr>
            <p:nvPr/>
          </p:nvSpPr>
          <p:spPr bwMode="auto">
            <a:xfrm>
              <a:off x="3349" y="2432"/>
              <a:ext cx="130" cy="365"/>
            </a:xfrm>
            <a:custGeom>
              <a:avLst/>
              <a:gdLst>
                <a:gd name="T0" fmla="*/ 0 w 130"/>
                <a:gd name="T1" fmla="*/ 0 h 365"/>
                <a:gd name="T2" fmla="*/ 122 w 130"/>
                <a:gd name="T3" fmla="*/ 171 h 365"/>
                <a:gd name="T4" fmla="*/ 49 w 130"/>
                <a:gd name="T5" fmla="*/ 365 h 365"/>
                <a:gd name="T6" fmla="*/ 0 60000 65536"/>
                <a:gd name="T7" fmla="*/ 0 60000 65536"/>
                <a:gd name="T8" fmla="*/ 0 60000 65536"/>
              </a:gdLst>
              <a:ahLst/>
              <a:cxnLst>
                <a:cxn ang="T6">
                  <a:pos x="T0" y="T1"/>
                </a:cxn>
                <a:cxn ang="T7">
                  <a:pos x="T2" y="T3"/>
                </a:cxn>
                <a:cxn ang="T8">
                  <a:pos x="T4" y="T5"/>
                </a:cxn>
              </a:cxnLst>
              <a:rect l="0" t="0" r="r" b="b"/>
              <a:pathLst>
                <a:path w="130" h="365">
                  <a:moveTo>
                    <a:pt x="0" y="0"/>
                  </a:moveTo>
                  <a:cubicBezTo>
                    <a:pt x="57" y="55"/>
                    <a:pt x="114" y="110"/>
                    <a:pt x="122" y="171"/>
                  </a:cubicBezTo>
                  <a:cubicBezTo>
                    <a:pt x="130" y="232"/>
                    <a:pt x="89" y="298"/>
                    <a:pt x="49" y="365"/>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85" name="Freeform 37">
              <a:extLst>
                <a:ext uri="{FF2B5EF4-FFF2-40B4-BE49-F238E27FC236}">
                  <a16:creationId xmlns:a16="http://schemas.microsoft.com/office/drawing/2014/main" id="{DEC405DE-6A52-479D-BD34-7FB4470967FB}"/>
                </a:ext>
              </a:extLst>
            </p:cNvPr>
            <p:cNvSpPr>
              <a:spLocks/>
            </p:cNvSpPr>
            <p:nvPr/>
          </p:nvSpPr>
          <p:spPr bwMode="auto">
            <a:xfrm>
              <a:off x="2689" y="2400"/>
              <a:ext cx="263" cy="478"/>
            </a:xfrm>
            <a:custGeom>
              <a:avLst/>
              <a:gdLst>
                <a:gd name="T0" fmla="*/ 263 w 263"/>
                <a:gd name="T1" fmla="*/ 0 h 478"/>
                <a:gd name="T2" fmla="*/ 19 w 263"/>
                <a:gd name="T3" fmla="*/ 211 h 478"/>
                <a:gd name="T4" fmla="*/ 149 w 263"/>
                <a:gd name="T5" fmla="*/ 478 h 478"/>
                <a:gd name="T6" fmla="*/ 0 60000 65536"/>
                <a:gd name="T7" fmla="*/ 0 60000 65536"/>
                <a:gd name="T8" fmla="*/ 0 60000 65536"/>
              </a:gdLst>
              <a:ahLst/>
              <a:cxnLst>
                <a:cxn ang="T6">
                  <a:pos x="T0" y="T1"/>
                </a:cxn>
                <a:cxn ang="T7">
                  <a:pos x="T2" y="T3"/>
                </a:cxn>
                <a:cxn ang="T8">
                  <a:pos x="T4" y="T5"/>
                </a:cxn>
              </a:cxnLst>
              <a:rect l="0" t="0" r="r" b="b"/>
              <a:pathLst>
                <a:path w="263" h="478">
                  <a:moveTo>
                    <a:pt x="263" y="0"/>
                  </a:moveTo>
                  <a:cubicBezTo>
                    <a:pt x="150" y="65"/>
                    <a:pt x="38" y="131"/>
                    <a:pt x="19" y="211"/>
                  </a:cubicBezTo>
                  <a:cubicBezTo>
                    <a:pt x="0" y="291"/>
                    <a:pt x="74" y="384"/>
                    <a:pt x="149" y="478"/>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86" name="Freeform 38">
              <a:extLst>
                <a:ext uri="{FF2B5EF4-FFF2-40B4-BE49-F238E27FC236}">
                  <a16:creationId xmlns:a16="http://schemas.microsoft.com/office/drawing/2014/main" id="{D6E23E78-5074-4371-87F9-588F89012800}"/>
                </a:ext>
              </a:extLst>
            </p:cNvPr>
            <p:cNvSpPr>
              <a:spLocks/>
            </p:cNvSpPr>
            <p:nvPr/>
          </p:nvSpPr>
          <p:spPr bwMode="auto">
            <a:xfrm>
              <a:off x="2822" y="2854"/>
              <a:ext cx="316" cy="203"/>
            </a:xfrm>
            <a:custGeom>
              <a:avLst/>
              <a:gdLst>
                <a:gd name="T0" fmla="*/ 0 w 316"/>
                <a:gd name="T1" fmla="*/ 0 h 203"/>
                <a:gd name="T2" fmla="*/ 170 w 316"/>
                <a:gd name="T3" fmla="*/ 162 h 203"/>
                <a:gd name="T4" fmla="*/ 316 w 316"/>
                <a:gd name="T5" fmla="*/ 203 h 203"/>
                <a:gd name="T6" fmla="*/ 0 60000 65536"/>
                <a:gd name="T7" fmla="*/ 0 60000 65536"/>
                <a:gd name="T8" fmla="*/ 0 60000 65536"/>
              </a:gdLst>
              <a:ahLst/>
              <a:cxnLst>
                <a:cxn ang="T6">
                  <a:pos x="T0" y="T1"/>
                </a:cxn>
                <a:cxn ang="T7">
                  <a:pos x="T2" y="T3"/>
                </a:cxn>
                <a:cxn ang="T8">
                  <a:pos x="T4" y="T5"/>
                </a:cxn>
              </a:cxnLst>
              <a:rect l="0" t="0" r="r" b="b"/>
              <a:pathLst>
                <a:path w="316" h="203">
                  <a:moveTo>
                    <a:pt x="0" y="0"/>
                  </a:moveTo>
                  <a:cubicBezTo>
                    <a:pt x="58" y="64"/>
                    <a:pt x="117" y="128"/>
                    <a:pt x="170" y="162"/>
                  </a:cubicBezTo>
                  <a:cubicBezTo>
                    <a:pt x="223" y="196"/>
                    <a:pt x="269" y="199"/>
                    <a:pt x="316" y="20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87" name="Freeform 39">
              <a:extLst>
                <a:ext uri="{FF2B5EF4-FFF2-40B4-BE49-F238E27FC236}">
                  <a16:creationId xmlns:a16="http://schemas.microsoft.com/office/drawing/2014/main" id="{5C5BDAE7-674C-4E0C-94C0-0D2BB2349EBA}"/>
                </a:ext>
              </a:extLst>
            </p:cNvPr>
            <p:cNvSpPr>
              <a:spLocks/>
            </p:cNvSpPr>
            <p:nvPr/>
          </p:nvSpPr>
          <p:spPr bwMode="auto">
            <a:xfrm>
              <a:off x="3138" y="2781"/>
              <a:ext cx="268" cy="259"/>
            </a:xfrm>
            <a:custGeom>
              <a:avLst/>
              <a:gdLst>
                <a:gd name="T0" fmla="*/ 0 w 268"/>
                <a:gd name="T1" fmla="*/ 259 h 259"/>
                <a:gd name="T2" fmla="*/ 195 w 268"/>
                <a:gd name="T3" fmla="*/ 178 h 259"/>
                <a:gd name="T4" fmla="*/ 268 w 268"/>
                <a:gd name="T5" fmla="*/ 0 h 259"/>
                <a:gd name="T6" fmla="*/ 0 60000 65536"/>
                <a:gd name="T7" fmla="*/ 0 60000 65536"/>
                <a:gd name="T8" fmla="*/ 0 60000 65536"/>
              </a:gdLst>
              <a:ahLst/>
              <a:cxnLst>
                <a:cxn ang="T6">
                  <a:pos x="T0" y="T1"/>
                </a:cxn>
                <a:cxn ang="T7">
                  <a:pos x="T2" y="T3"/>
                </a:cxn>
                <a:cxn ang="T8">
                  <a:pos x="T4" y="T5"/>
                </a:cxn>
              </a:cxnLst>
              <a:rect l="0" t="0" r="r" b="b"/>
              <a:pathLst>
                <a:path w="268" h="259">
                  <a:moveTo>
                    <a:pt x="0" y="259"/>
                  </a:moveTo>
                  <a:cubicBezTo>
                    <a:pt x="75" y="240"/>
                    <a:pt x="150" y="221"/>
                    <a:pt x="195" y="178"/>
                  </a:cubicBezTo>
                  <a:cubicBezTo>
                    <a:pt x="240" y="135"/>
                    <a:pt x="254" y="67"/>
                    <a:pt x="268"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88" name="Freeform 40">
              <a:extLst>
                <a:ext uri="{FF2B5EF4-FFF2-40B4-BE49-F238E27FC236}">
                  <a16:creationId xmlns:a16="http://schemas.microsoft.com/office/drawing/2014/main" id="{9588ECC5-16F5-4B9C-A0CD-41F7D897949C}"/>
                </a:ext>
              </a:extLst>
            </p:cNvPr>
            <p:cNvSpPr>
              <a:spLocks/>
            </p:cNvSpPr>
            <p:nvPr/>
          </p:nvSpPr>
          <p:spPr bwMode="auto">
            <a:xfrm>
              <a:off x="2830" y="2797"/>
              <a:ext cx="660" cy="457"/>
            </a:xfrm>
            <a:custGeom>
              <a:avLst/>
              <a:gdLst>
                <a:gd name="T0" fmla="*/ 0 w 660"/>
                <a:gd name="T1" fmla="*/ 73 h 457"/>
                <a:gd name="T2" fmla="*/ 49 w 660"/>
                <a:gd name="T3" fmla="*/ 300 h 457"/>
                <a:gd name="T4" fmla="*/ 276 w 660"/>
                <a:gd name="T5" fmla="*/ 446 h 457"/>
                <a:gd name="T6" fmla="*/ 535 w 660"/>
                <a:gd name="T7" fmla="*/ 365 h 457"/>
                <a:gd name="T8" fmla="*/ 649 w 660"/>
                <a:gd name="T9" fmla="*/ 203 h 457"/>
                <a:gd name="T10" fmla="*/ 600 w 660"/>
                <a:gd name="T11" fmla="*/ 0 h 4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0" h="457">
                  <a:moveTo>
                    <a:pt x="0" y="73"/>
                  </a:moveTo>
                  <a:cubicBezTo>
                    <a:pt x="1" y="155"/>
                    <a:pt x="3" y="238"/>
                    <a:pt x="49" y="300"/>
                  </a:cubicBezTo>
                  <a:cubicBezTo>
                    <a:pt x="95" y="362"/>
                    <a:pt x="195" y="435"/>
                    <a:pt x="276" y="446"/>
                  </a:cubicBezTo>
                  <a:cubicBezTo>
                    <a:pt x="357" y="457"/>
                    <a:pt x="473" y="405"/>
                    <a:pt x="535" y="365"/>
                  </a:cubicBezTo>
                  <a:cubicBezTo>
                    <a:pt x="597" y="325"/>
                    <a:pt x="638" y="264"/>
                    <a:pt x="649" y="203"/>
                  </a:cubicBezTo>
                  <a:cubicBezTo>
                    <a:pt x="660" y="142"/>
                    <a:pt x="630" y="71"/>
                    <a:pt x="600"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pSp>
      <p:sp>
        <p:nvSpPr>
          <p:cNvPr id="89" name="Text Box 41">
            <a:extLst>
              <a:ext uri="{FF2B5EF4-FFF2-40B4-BE49-F238E27FC236}">
                <a16:creationId xmlns:a16="http://schemas.microsoft.com/office/drawing/2014/main" id="{0DA08994-D45E-42B9-B375-28BE5D1CCCF6}"/>
              </a:ext>
            </a:extLst>
          </p:cNvPr>
          <p:cNvSpPr txBox="1">
            <a:spLocks noChangeArrowheads="1"/>
          </p:cNvSpPr>
          <p:nvPr/>
        </p:nvSpPr>
        <p:spPr bwMode="auto">
          <a:xfrm>
            <a:off x="6854960" y="3997325"/>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i="1">
                <a:solidFill>
                  <a:srgbClr val="FF0000"/>
                </a:solidFill>
                <a:latin typeface="Times New Roman" panose="02020603050405020304" pitchFamily="18" charset="0"/>
              </a:rPr>
              <a:t>b</a:t>
            </a:r>
            <a:endParaRPr lang="en-US" altLang="zh-CN" sz="2400" i="1">
              <a:solidFill>
                <a:srgbClr val="FF0000"/>
              </a:solidFill>
              <a:latin typeface="Times New Roman" panose="02020603050405020304" pitchFamily="18" charset="0"/>
            </a:endParaRPr>
          </a:p>
        </p:txBody>
      </p:sp>
      <p:sp>
        <p:nvSpPr>
          <p:cNvPr id="90" name="Text Box 42">
            <a:extLst>
              <a:ext uri="{FF2B5EF4-FFF2-40B4-BE49-F238E27FC236}">
                <a16:creationId xmlns:a16="http://schemas.microsoft.com/office/drawing/2014/main" id="{9122E0EF-BA0D-4544-860C-AA078E92E2A3}"/>
              </a:ext>
            </a:extLst>
          </p:cNvPr>
          <p:cNvSpPr txBox="1">
            <a:spLocks noChangeArrowheads="1"/>
          </p:cNvSpPr>
          <p:nvPr/>
        </p:nvSpPr>
        <p:spPr bwMode="auto">
          <a:xfrm>
            <a:off x="8023360" y="3429000"/>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i="1">
                <a:solidFill>
                  <a:srgbClr val="FF0000"/>
                </a:solidFill>
                <a:latin typeface="Times New Roman" panose="02020603050405020304" pitchFamily="18" charset="0"/>
              </a:rPr>
              <a:t>d</a:t>
            </a:r>
            <a:endParaRPr lang="en-US" altLang="zh-CN" sz="2400" i="1">
              <a:solidFill>
                <a:srgbClr val="FF0000"/>
              </a:solidFill>
              <a:latin typeface="Times New Roman" panose="02020603050405020304" pitchFamily="18" charset="0"/>
            </a:endParaRPr>
          </a:p>
        </p:txBody>
      </p:sp>
      <p:sp>
        <p:nvSpPr>
          <p:cNvPr id="91" name="Text Box 43">
            <a:extLst>
              <a:ext uri="{FF2B5EF4-FFF2-40B4-BE49-F238E27FC236}">
                <a16:creationId xmlns:a16="http://schemas.microsoft.com/office/drawing/2014/main" id="{5450B316-86E7-49F5-842F-93A7DAEE0DF0}"/>
              </a:ext>
            </a:extLst>
          </p:cNvPr>
          <p:cNvSpPr txBox="1">
            <a:spLocks noChangeArrowheads="1"/>
          </p:cNvSpPr>
          <p:nvPr/>
        </p:nvSpPr>
        <p:spPr bwMode="auto">
          <a:xfrm>
            <a:off x="8278947" y="4083050"/>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i="1">
                <a:solidFill>
                  <a:srgbClr val="FF0000"/>
                </a:solidFill>
                <a:latin typeface="Times New Roman" panose="02020603050405020304" pitchFamily="18" charset="0"/>
              </a:rPr>
              <a:t>a</a:t>
            </a:r>
            <a:endParaRPr lang="en-US" altLang="zh-CN" sz="2400" i="1">
              <a:solidFill>
                <a:srgbClr val="FF0000"/>
              </a:solidFill>
              <a:latin typeface="Times New Roman" panose="02020603050405020304" pitchFamily="18" charset="0"/>
            </a:endParaRPr>
          </a:p>
        </p:txBody>
      </p:sp>
      <p:sp>
        <p:nvSpPr>
          <p:cNvPr id="92" name="Text Box 44">
            <a:extLst>
              <a:ext uri="{FF2B5EF4-FFF2-40B4-BE49-F238E27FC236}">
                <a16:creationId xmlns:a16="http://schemas.microsoft.com/office/drawing/2014/main" id="{0B846692-9774-4BD7-9B0D-2A0AD7AAFA10}"/>
              </a:ext>
            </a:extLst>
          </p:cNvPr>
          <p:cNvSpPr txBox="1">
            <a:spLocks noChangeArrowheads="1"/>
          </p:cNvSpPr>
          <p:nvPr/>
        </p:nvSpPr>
        <p:spPr bwMode="auto">
          <a:xfrm>
            <a:off x="8439285" y="4867275"/>
            <a:ext cx="3190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i="1">
                <a:solidFill>
                  <a:srgbClr val="FF0000"/>
                </a:solidFill>
                <a:latin typeface="Times New Roman" panose="02020603050405020304" pitchFamily="18" charset="0"/>
              </a:rPr>
              <a:t>e</a:t>
            </a:r>
            <a:endParaRPr lang="en-US" altLang="zh-CN" sz="2400" i="1">
              <a:solidFill>
                <a:srgbClr val="FF0000"/>
              </a:solidFill>
              <a:latin typeface="Times New Roman" panose="02020603050405020304" pitchFamily="18" charset="0"/>
            </a:endParaRPr>
          </a:p>
        </p:txBody>
      </p:sp>
      <p:sp>
        <p:nvSpPr>
          <p:cNvPr id="93" name="Text Box 45">
            <a:extLst>
              <a:ext uri="{FF2B5EF4-FFF2-40B4-BE49-F238E27FC236}">
                <a16:creationId xmlns:a16="http://schemas.microsoft.com/office/drawing/2014/main" id="{F35962D4-3FD6-4807-8DF0-977CD68CEA74}"/>
              </a:ext>
            </a:extLst>
          </p:cNvPr>
          <p:cNvSpPr txBox="1">
            <a:spLocks noChangeArrowheads="1"/>
          </p:cNvSpPr>
          <p:nvPr/>
        </p:nvSpPr>
        <p:spPr bwMode="auto">
          <a:xfrm>
            <a:off x="7591560" y="5173663"/>
            <a:ext cx="285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i="1">
                <a:solidFill>
                  <a:srgbClr val="FF0000"/>
                </a:solidFill>
                <a:latin typeface="Times New Roman" panose="02020603050405020304" pitchFamily="18" charset="0"/>
              </a:rPr>
              <a:t>f</a:t>
            </a:r>
            <a:endParaRPr lang="en-US" altLang="zh-CN" sz="2400" i="1">
              <a:solidFill>
                <a:srgbClr val="FF0000"/>
              </a:solidFill>
              <a:latin typeface="Times New Roman" panose="02020603050405020304" pitchFamily="18" charset="0"/>
            </a:endParaRPr>
          </a:p>
        </p:txBody>
      </p:sp>
      <p:sp>
        <p:nvSpPr>
          <p:cNvPr id="94" name="Text Box 46">
            <a:extLst>
              <a:ext uri="{FF2B5EF4-FFF2-40B4-BE49-F238E27FC236}">
                <a16:creationId xmlns:a16="http://schemas.microsoft.com/office/drawing/2014/main" id="{93281C39-969C-4810-8F85-EE4BE1DBFA56}"/>
              </a:ext>
            </a:extLst>
          </p:cNvPr>
          <p:cNvSpPr txBox="1">
            <a:spLocks noChangeArrowheads="1"/>
          </p:cNvSpPr>
          <p:nvPr/>
        </p:nvSpPr>
        <p:spPr bwMode="auto">
          <a:xfrm>
            <a:off x="6567622" y="5224463"/>
            <a:ext cx="3190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i="1">
                <a:solidFill>
                  <a:srgbClr val="FF0000"/>
                </a:solidFill>
                <a:latin typeface="Times New Roman" panose="02020603050405020304" pitchFamily="18" charset="0"/>
              </a:rPr>
              <a:t>c</a:t>
            </a:r>
            <a:endParaRPr lang="en-US" altLang="zh-CN" sz="2400" i="1">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270815160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2">
            <a:extLst>
              <a:ext uri="{FF2B5EF4-FFF2-40B4-BE49-F238E27FC236}">
                <a16:creationId xmlns:a16="http://schemas.microsoft.com/office/drawing/2014/main" id="{690FCC7C-1F25-4D47-85DB-415E515C187C}"/>
              </a:ext>
            </a:extLst>
          </p:cNvPr>
          <p:cNvSpPr txBox="1">
            <a:spLocks noChangeArrowheads="1"/>
          </p:cNvSpPr>
          <p:nvPr/>
        </p:nvSpPr>
        <p:spPr>
          <a:xfrm>
            <a:off x="1573077" y="1006475"/>
            <a:ext cx="8951935" cy="1125152"/>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a:t>Are These Isomorphic?</a:t>
            </a:r>
          </a:p>
        </p:txBody>
      </p:sp>
      <p:sp>
        <p:nvSpPr>
          <p:cNvPr id="131" name="Rectangle 3">
            <a:extLst>
              <a:ext uri="{FF2B5EF4-FFF2-40B4-BE49-F238E27FC236}">
                <a16:creationId xmlns:a16="http://schemas.microsoft.com/office/drawing/2014/main" id="{51F9612D-A597-4FEB-B7A2-9DF346F49B23}"/>
              </a:ext>
            </a:extLst>
          </p:cNvPr>
          <p:cNvSpPr txBox="1">
            <a:spLocks noChangeArrowheads="1"/>
          </p:cNvSpPr>
          <p:nvPr/>
        </p:nvSpPr>
        <p:spPr>
          <a:xfrm>
            <a:off x="287537" y="1878012"/>
            <a:ext cx="12026927" cy="4455291"/>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kern="0" dirty="0"/>
              <a:t>If isomorphic, label the 2nd graph to show the isomorphism, else identify difference.</a:t>
            </a:r>
          </a:p>
        </p:txBody>
      </p:sp>
      <p:sp>
        <p:nvSpPr>
          <p:cNvPr id="132" name="Oval 4">
            <a:extLst>
              <a:ext uri="{FF2B5EF4-FFF2-40B4-BE49-F238E27FC236}">
                <a16:creationId xmlns:a16="http://schemas.microsoft.com/office/drawing/2014/main" id="{F6480DAB-E1F1-40A5-AA9C-214741FB1B72}"/>
              </a:ext>
            </a:extLst>
          </p:cNvPr>
          <p:cNvSpPr>
            <a:spLocks noChangeArrowheads="1"/>
          </p:cNvSpPr>
          <p:nvPr/>
        </p:nvSpPr>
        <p:spPr bwMode="auto">
          <a:xfrm>
            <a:off x="2534241" y="3905997"/>
            <a:ext cx="153689" cy="139082"/>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3" name="Oval 5">
            <a:extLst>
              <a:ext uri="{FF2B5EF4-FFF2-40B4-BE49-F238E27FC236}">
                <a16:creationId xmlns:a16="http://schemas.microsoft.com/office/drawing/2014/main" id="{15340DD3-C20E-4CED-B898-08E1E42F5D60}"/>
              </a:ext>
            </a:extLst>
          </p:cNvPr>
          <p:cNvSpPr>
            <a:spLocks noChangeArrowheads="1"/>
          </p:cNvSpPr>
          <p:nvPr/>
        </p:nvSpPr>
        <p:spPr bwMode="auto">
          <a:xfrm>
            <a:off x="3216866" y="4780710"/>
            <a:ext cx="153689" cy="139081"/>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4" name="Oval 6">
            <a:extLst>
              <a:ext uri="{FF2B5EF4-FFF2-40B4-BE49-F238E27FC236}">
                <a16:creationId xmlns:a16="http://schemas.microsoft.com/office/drawing/2014/main" id="{E65B3AE2-6DB6-4E9F-8201-247667D1D14B}"/>
              </a:ext>
            </a:extLst>
          </p:cNvPr>
          <p:cNvSpPr>
            <a:spLocks noChangeArrowheads="1"/>
          </p:cNvSpPr>
          <p:nvPr/>
        </p:nvSpPr>
        <p:spPr bwMode="auto">
          <a:xfrm>
            <a:off x="3655016" y="4088560"/>
            <a:ext cx="153689" cy="139081"/>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5" name="Oval 7">
            <a:extLst>
              <a:ext uri="{FF2B5EF4-FFF2-40B4-BE49-F238E27FC236}">
                <a16:creationId xmlns:a16="http://schemas.microsoft.com/office/drawing/2014/main" id="{0234329B-250B-48B0-8D1F-65FE4753E3DD}"/>
              </a:ext>
            </a:extLst>
          </p:cNvPr>
          <p:cNvSpPr>
            <a:spLocks noChangeArrowheads="1"/>
          </p:cNvSpPr>
          <p:nvPr/>
        </p:nvSpPr>
        <p:spPr bwMode="auto">
          <a:xfrm>
            <a:off x="3888380" y="5410947"/>
            <a:ext cx="153688" cy="139082"/>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6" name="Oval 8">
            <a:extLst>
              <a:ext uri="{FF2B5EF4-FFF2-40B4-BE49-F238E27FC236}">
                <a16:creationId xmlns:a16="http://schemas.microsoft.com/office/drawing/2014/main" id="{B49C7D3D-D1D8-44D9-A85F-F1B1857E4605}"/>
              </a:ext>
            </a:extLst>
          </p:cNvPr>
          <p:cNvSpPr>
            <a:spLocks noChangeArrowheads="1"/>
          </p:cNvSpPr>
          <p:nvPr/>
        </p:nvSpPr>
        <p:spPr bwMode="auto">
          <a:xfrm>
            <a:off x="2475505" y="5536360"/>
            <a:ext cx="153688" cy="139081"/>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7" name="Oval 9">
            <a:extLst>
              <a:ext uri="{FF2B5EF4-FFF2-40B4-BE49-F238E27FC236}">
                <a16:creationId xmlns:a16="http://schemas.microsoft.com/office/drawing/2014/main" id="{2920178E-342F-4794-86F5-2070E5CC46B9}"/>
              </a:ext>
            </a:extLst>
          </p:cNvPr>
          <p:cNvSpPr>
            <a:spLocks noChangeArrowheads="1"/>
          </p:cNvSpPr>
          <p:nvPr/>
        </p:nvSpPr>
        <p:spPr bwMode="auto">
          <a:xfrm>
            <a:off x="5374171" y="4218734"/>
            <a:ext cx="168232" cy="150897"/>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8" name="Oval 10">
            <a:extLst>
              <a:ext uri="{FF2B5EF4-FFF2-40B4-BE49-F238E27FC236}">
                <a16:creationId xmlns:a16="http://schemas.microsoft.com/office/drawing/2014/main" id="{EFE84B6D-7E91-4EE3-B6FB-194015301FD6}"/>
              </a:ext>
            </a:extLst>
          </p:cNvPr>
          <p:cNvSpPr>
            <a:spLocks noChangeArrowheads="1"/>
          </p:cNvSpPr>
          <p:nvPr/>
        </p:nvSpPr>
        <p:spPr bwMode="auto">
          <a:xfrm>
            <a:off x="6152046" y="3921873"/>
            <a:ext cx="168232" cy="15089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9" name="Oval 11">
            <a:extLst>
              <a:ext uri="{FF2B5EF4-FFF2-40B4-BE49-F238E27FC236}">
                <a16:creationId xmlns:a16="http://schemas.microsoft.com/office/drawing/2014/main" id="{03376B0C-A984-4BF4-878D-E7B68F1103D3}"/>
              </a:ext>
            </a:extLst>
          </p:cNvPr>
          <p:cNvSpPr>
            <a:spLocks noChangeArrowheads="1"/>
          </p:cNvSpPr>
          <p:nvPr/>
        </p:nvSpPr>
        <p:spPr bwMode="auto">
          <a:xfrm>
            <a:off x="5501171" y="5437934"/>
            <a:ext cx="168232" cy="150897"/>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0" name="Oval 12">
            <a:extLst>
              <a:ext uri="{FF2B5EF4-FFF2-40B4-BE49-F238E27FC236}">
                <a16:creationId xmlns:a16="http://schemas.microsoft.com/office/drawing/2014/main" id="{540BD042-57FE-41DC-B9A5-77D214F6E330}"/>
              </a:ext>
            </a:extLst>
          </p:cNvPr>
          <p:cNvSpPr>
            <a:spLocks noChangeArrowheads="1"/>
          </p:cNvSpPr>
          <p:nvPr/>
        </p:nvSpPr>
        <p:spPr bwMode="auto">
          <a:xfrm>
            <a:off x="6345721" y="4934698"/>
            <a:ext cx="168232" cy="15089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1" name="Oval 13">
            <a:extLst>
              <a:ext uri="{FF2B5EF4-FFF2-40B4-BE49-F238E27FC236}">
                <a16:creationId xmlns:a16="http://schemas.microsoft.com/office/drawing/2014/main" id="{FB5900B9-6121-4E19-AE27-BE594C7FDAEF}"/>
              </a:ext>
            </a:extLst>
          </p:cNvPr>
          <p:cNvSpPr>
            <a:spLocks noChangeArrowheads="1"/>
          </p:cNvSpPr>
          <p:nvPr/>
        </p:nvSpPr>
        <p:spPr bwMode="auto">
          <a:xfrm>
            <a:off x="5882171" y="4675934"/>
            <a:ext cx="168232" cy="150897"/>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2" name="Freeform 14">
            <a:extLst>
              <a:ext uri="{FF2B5EF4-FFF2-40B4-BE49-F238E27FC236}">
                <a16:creationId xmlns:a16="http://schemas.microsoft.com/office/drawing/2014/main" id="{E1D9E67F-8785-4CEA-B258-105CC4F11C12}"/>
              </a:ext>
            </a:extLst>
          </p:cNvPr>
          <p:cNvSpPr>
            <a:spLocks/>
          </p:cNvSpPr>
          <p:nvPr/>
        </p:nvSpPr>
        <p:spPr bwMode="auto">
          <a:xfrm>
            <a:off x="2623142" y="3940923"/>
            <a:ext cx="1229510" cy="204716"/>
          </a:xfrm>
          <a:custGeom>
            <a:avLst/>
            <a:gdLst>
              <a:gd name="T0" fmla="*/ 0 w 712"/>
              <a:gd name="T1" fmla="*/ 2147483646 h 131"/>
              <a:gd name="T2" fmla="*/ 2147483646 w 712"/>
              <a:gd name="T3" fmla="*/ 2147483646 h 131"/>
              <a:gd name="T4" fmla="*/ 2147483646 w 712"/>
              <a:gd name="T5" fmla="*/ 2147483646 h 131"/>
              <a:gd name="T6" fmla="*/ 0 60000 65536"/>
              <a:gd name="T7" fmla="*/ 0 60000 65536"/>
              <a:gd name="T8" fmla="*/ 0 60000 65536"/>
            </a:gdLst>
            <a:ahLst/>
            <a:cxnLst>
              <a:cxn ang="T6">
                <a:pos x="T0" y="T1"/>
              </a:cxn>
              <a:cxn ang="T7">
                <a:pos x="T2" y="T3"/>
              </a:cxn>
              <a:cxn ang="T8">
                <a:pos x="T4" y="T5"/>
              </a:cxn>
            </a:cxnLst>
            <a:rect l="0" t="0" r="r" b="b"/>
            <a:pathLst>
              <a:path w="712" h="131">
                <a:moveTo>
                  <a:pt x="0" y="19"/>
                </a:moveTo>
                <a:cubicBezTo>
                  <a:pt x="86" y="9"/>
                  <a:pt x="173" y="0"/>
                  <a:pt x="292" y="19"/>
                </a:cubicBezTo>
                <a:cubicBezTo>
                  <a:pt x="411" y="38"/>
                  <a:pt x="644" y="112"/>
                  <a:pt x="712" y="131"/>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43" name="Freeform 15">
            <a:extLst>
              <a:ext uri="{FF2B5EF4-FFF2-40B4-BE49-F238E27FC236}">
                <a16:creationId xmlns:a16="http://schemas.microsoft.com/office/drawing/2014/main" id="{B9622CE1-8604-4BBC-ADD9-D0FAE4D4871B}"/>
              </a:ext>
            </a:extLst>
          </p:cNvPr>
          <p:cNvSpPr>
            <a:spLocks/>
          </p:cNvSpPr>
          <p:nvPr/>
        </p:nvSpPr>
        <p:spPr bwMode="auto">
          <a:xfrm>
            <a:off x="2219916" y="3971085"/>
            <a:ext cx="409261" cy="1620531"/>
          </a:xfrm>
          <a:custGeom>
            <a:avLst/>
            <a:gdLst>
              <a:gd name="T0" fmla="*/ 2147483646 w 237"/>
              <a:gd name="T1" fmla="*/ 0 h 1037"/>
              <a:gd name="T2" fmla="*/ 2147483646 w 237"/>
              <a:gd name="T3" fmla="*/ 2147483646 h 1037"/>
              <a:gd name="T4" fmla="*/ 2147483646 w 237"/>
              <a:gd name="T5" fmla="*/ 2147483646 h 1037"/>
              <a:gd name="T6" fmla="*/ 0 60000 65536"/>
              <a:gd name="T7" fmla="*/ 0 60000 65536"/>
              <a:gd name="T8" fmla="*/ 0 60000 65536"/>
            </a:gdLst>
            <a:ahLst/>
            <a:cxnLst>
              <a:cxn ang="T6">
                <a:pos x="T0" y="T1"/>
              </a:cxn>
              <a:cxn ang="T7">
                <a:pos x="T2" y="T3"/>
              </a:cxn>
              <a:cxn ang="T8">
                <a:pos x="T4" y="T5"/>
              </a:cxn>
            </a:cxnLst>
            <a:rect l="0" t="0" r="r" b="b"/>
            <a:pathLst>
              <a:path w="237" h="1037">
                <a:moveTo>
                  <a:pt x="237" y="0"/>
                </a:moveTo>
                <a:cubicBezTo>
                  <a:pt x="124" y="123"/>
                  <a:pt x="12" y="247"/>
                  <a:pt x="6" y="420"/>
                </a:cubicBezTo>
                <a:cubicBezTo>
                  <a:pt x="0" y="593"/>
                  <a:pt x="101" y="815"/>
                  <a:pt x="203" y="1037"/>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44" name="Freeform 16">
            <a:extLst>
              <a:ext uri="{FF2B5EF4-FFF2-40B4-BE49-F238E27FC236}">
                <a16:creationId xmlns:a16="http://schemas.microsoft.com/office/drawing/2014/main" id="{6E81A2B0-BB8E-4320-B3FA-020C9ECF1C43}"/>
              </a:ext>
            </a:extLst>
          </p:cNvPr>
          <p:cNvSpPr>
            <a:spLocks/>
          </p:cNvSpPr>
          <p:nvPr/>
        </p:nvSpPr>
        <p:spPr bwMode="auto">
          <a:xfrm>
            <a:off x="2375491" y="4148886"/>
            <a:ext cx="1528253" cy="1433006"/>
          </a:xfrm>
          <a:custGeom>
            <a:avLst/>
            <a:gdLst>
              <a:gd name="T0" fmla="*/ 2147483646 w 885"/>
              <a:gd name="T1" fmla="*/ 2147483646 h 917"/>
              <a:gd name="T2" fmla="*/ 2147483646 w 885"/>
              <a:gd name="T3" fmla="*/ 2147483646 h 917"/>
              <a:gd name="T4" fmla="*/ 2147483646 w 885"/>
              <a:gd name="T5" fmla="*/ 0 h 917"/>
              <a:gd name="T6" fmla="*/ 0 60000 65536"/>
              <a:gd name="T7" fmla="*/ 0 60000 65536"/>
              <a:gd name="T8" fmla="*/ 0 60000 65536"/>
            </a:gdLst>
            <a:ahLst/>
            <a:cxnLst>
              <a:cxn ang="T6">
                <a:pos x="T0" y="T1"/>
              </a:cxn>
              <a:cxn ang="T7">
                <a:pos x="T2" y="T3"/>
              </a:cxn>
              <a:cxn ang="T8">
                <a:pos x="T4" y="T5"/>
              </a:cxn>
            </a:cxnLst>
            <a:rect l="0" t="0" r="r" b="b"/>
            <a:pathLst>
              <a:path w="885" h="917">
                <a:moveTo>
                  <a:pt x="96" y="917"/>
                </a:moveTo>
                <a:cubicBezTo>
                  <a:pt x="48" y="757"/>
                  <a:pt x="0" y="598"/>
                  <a:pt x="131" y="445"/>
                </a:cubicBezTo>
                <a:cubicBezTo>
                  <a:pt x="262" y="292"/>
                  <a:pt x="573" y="146"/>
                  <a:pt x="885"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45" name="Freeform 17">
            <a:extLst>
              <a:ext uri="{FF2B5EF4-FFF2-40B4-BE49-F238E27FC236}">
                <a16:creationId xmlns:a16="http://schemas.microsoft.com/office/drawing/2014/main" id="{989318BF-0D12-4580-BE71-99B43A397CDB}"/>
              </a:ext>
            </a:extLst>
          </p:cNvPr>
          <p:cNvSpPr>
            <a:spLocks/>
          </p:cNvSpPr>
          <p:nvPr/>
        </p:nvSpPr>
        <p:spPr bwMode="auto">
          <a:xfrm>
            <a:off x="2596155" y="3998072"/>
            <a:ext cx="770170" cy="857929"/>
          </a:xfrm>
          <a:custGeom>
            <a:avLst/>
            <a:gdLst>
              <a:gd name="T0" fmla="*/ 0 w 446"/>
              <a:gd name="T1" fmla="*/ 0 h 549"/>
              <a:gd name="T2" fmla="*/ 2147483646 w 446"/>
              <a:gd name="T3" fmla="*/ 2147483646 h 549"/>
              <a:gd name="T4" fmla="*/ 2147483646 w 446"/>
              <a:gd name="T5" fmla="*/ 2147483646 h 549"/>
              <a:gd name="T6" fmla="*/ 0 60000 65536"/>
              <a:gd name="T7" fmla="*/ 0 60000 65536"/>
              <a:gd name="T8" fmla="*/ 0 60000 65536"/>
            </a:gdLst>
            <a:ahLst/>
            <a:cxnLst>
              <a:cxn ang="T6">
                <a:pos x="T0" y="T1"/>
              </a:cxn>
              <a:cxn ang="T7">
                <a:pos x="T2" y="T3"/>
              </a:cxn>
              <a:cxn ang="T8">
                <a:pos x="T4" y="T5"/>
              </a:cxn>
            </a:cxnLst>
            <a:rect l="0" t="0" r="r" b="b"/>
            <a:pathLst>
              <a:path w="446" h="549">
                <a:moveTo>
                  <a:pt x="0" y="0"/>
                </a:moveTo>
                <a:cubicBezTo>
                  <a:pt x="36" y="100"/>
                  <a:pt x="72" y="201"/>
                  <a:pt x="146" y="292"/>
                </a:cubicBezTo>
                <a:cubicBezTo>
                  <a:pt x="220" y="383"/>
                  <a:pt x="333" y="466"/>
                  <a:pt x="446" y="549"/>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46" name="Freeform 18">
            <a:extLst>
              <a:ext uri="{FF2B5EF4-FFF2-40B4-BE49-F238E27FC236}">
                <a16:creationId xmlns:a16="http://schemas.microsoft.com/office/drawing/2014/main" id="{07B49DE9-D0F7-4FEB-A424-BFA11F6AA9B4}"/>
              </a:ext>
            </a:extLst>
          </p:cNvPr>
          <p:cNvSpPr>
            <a:spLocks/>
          </p:cNvSpPr>
          <p:nvPr/>
        </p:nvSpPr>
        <p:spPr bwMode="auto">
          <a:xfrm>
            <a:off x="3304180" y="4842622"/>
            <a:ext cx="680375" cy="629773"/>
          </a:xfrm>
          <a:custGeom>
            <a:avLst/>
            <a:gdLst>
              <a:gd name="T0" fmla="*/ 0 w 394"/>
              <a:gd name="T1" fmla="*/ 0 h 403"/>
              <a:gd name="T2" fmla="*/ 2147483646 w 394"/>
              <a:gd name="T3" fmla="*/ 2147483646 h 403"/>
              <a:gd name="T4" fmla="*/ 2147483646 w 394"/>
              <a:gd name="T5" fmla="*/ 2147483646 h 403"/>
              <a:gd name="T6" fmla="*/ 0 60000 65536"/>
              <a:gd name="T7" fmla="*/ 0 60000 65536"/>
              <a:gd name="T8" fmla="*/ 0 60000 65536"/>
            </a:gdLst>
            <a:ahLst/>
            <a:cxnLst>
              <a:cxn ang="T6">
                <a:pos x="T0" y="T1"/>
              </a:cxn>
              <a:cxn ang="T7">
                <a:pos x="T2" y="T3"/>
              </a:cxn>
              <a:cxn ang="T8">
                <a:pos x="T4" y="T5"/>
              </a:cxn>
            </a:cxnLst>
            <a:rect l="0" t="0" r="r" b="b"/>
            <a:pathLst>
              <a:path w="394" h="403">
                <a:moveTo>
                  <a:pt x="0" y="0"/>
                </a:moveTo>
                <a:cubicBezTo>
                  <a:pt x="91" y="18"/>
                  <a:pt x="182" y="36"/>
                  <a:pt x="248" y="103"/>
                </a:cubicBezTo>
                <a:cubicBezTo>
                  <a:pt x="314" y="170"/>
                  <a:pt x="354" y="286"/>
                  <a:pt x="394" y="40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47" name="Freeform 19">
            <a:extLst>
              <a:ext uri="{FF2B5EF4-FFF2-40B4-BE49-F238E27FC236}">
                <a16:creationId xmlns:a16="http://schemas.microsoft.com/office/drawing/2014/main" id="{8FEB7C7E-14E3-4A27-8A53-79091D381F89}"/>
              </a:ext>
            </a:extLst>
          </p:cNvPr>
          <p:cNvSpPr>
            <a:spLocks/>
          </p:cNvSpPr>
          <p:nvPr/>
        </p:nvSpPr>
        <p:spPr bwMode="auto">
          <a:xfrm>
            <a:off x="2477092" y="5482386"/>
            <a:ext cx="1624956" cy="346922"/>
          </a:xfrm>
          <a:custGeom>
            <a:avLst/>
            <a:gdLst>
              <a:gd name="T0" fmla="*/ 2147483646 w 941"/>
              <a:gd name="T1" fmla="*/ 2147483646 h 222"/>
              <a:gd name="T2" fmla="*/ 2147483646 w 941"/>
              <a:gd name="T3" fmla="*/ 2147483646 h 222"/>
              <a:gd name="T4" fmla="*/ 2147483646 w 941"/>
              <a:gd name="T5" fmla="*/ 2147483646 h 222"/>
              <a:gd name="T6" fmla="*/ 2147483646 w 941"/>
              <a:gd name="T7" fmla="*/ 0 h 2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41" h="222">
                <a:moveTo>
                  <a:pt x="24" y="85"/>
                </a:moveTo>
                <a:cubicBezTo>
                  <a:pt x="12" y="83"/>
                  <a:pt x="0" y="82"/>
                  <a:pt x="84" y="102"/>
                </a:cubicBezTo>
                <a:cubicBezTo>
                  <a:pt x="168" y="122"/>
                  <a:pt x="386" y="222"/>
                  <a:pt x="529" y="205"/>
                </a:cubicBezTo>
                <a:cubicBezTo>
                  <a:pt x="672" y="188"/>
                  <a:pt x="874" y="34"/>
                  <a:pt x="941"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48" name="Freeform 20">
            <a:extLst>
              <a:ext uri="{FF2B5EF4-FFF2-40B4-BE49-F238E27FC236}">
                <a16:creationId xmlns:a16="http://schemas.microsoft.com/office/drawing/2014/main" id="{06CBBE34-0AA5-4732-8DAD-8CE6051AA8B0}"/>
              </a:ext>
            </a:extLst>
          </p:cNvPr>
          <p:cNvSpPr>
            <a:spLocks/>
          </p:cNvSpPr>
          <p:nvPr/>
        </p:nvSpPr>
        <p:spPr bwMode="auto">
          <a:xfrm>
            <a:off x="3712167" y="4175873"/>
            <a:ext cx="385086" cy="1286112"/>
          </a:xfrm>
          <a:custGeom>
            <a:avLst/>
            <a:gdLst>
              <a:gd name="T0" fmla="*/ 0 w 223"/>
              <a:gd name="T1" fmla="*/ 0 h 823"/>
              <a:gd name="T2" fmla="*/ 2147483646 w 223"/>
              <a:gd name="T3" fmla="*/ 2147483646 h 823"/>
              <a:gd name="T4" fmla="*/ 2147483646 w 223"/>
              <a:gd name="T5" fmla="*/ 2147483646 h 823"/>
              <a:gd name="T6" fmla="*/ 0 60000 65536"/>
              <a:gd name="T7" fmla="*/ 0 60000 65536"/>
              <a:gd name="T8" fmla="*/ 0 60000 65536"/>
            </a:gdLst>
            <a:ahLst/>
            <a:cxnLst>
              <a:cxn ang="T6">
                <a:pos x="T0" y="T1"/>
              </a:cxn>
              <a:cxn ang="T7">
                <a:pos x="T2" y="T3"/>
              </a:cxn>
              <a:cxn ang="T8">
                <a:pos x="T4" y="T5"/>
              </a:cxn>
            </a:cxnLst>
            <a:rect l="0" t="0" r="r" b="b"/>
            <a:pathLst>
              <a:path w="223" h="823">
                <a:moveTo>
                  <a:pt x="0" y="0"/>
                </a:moveTo>
                <a:cubicBezTo>
                  <a:pt x="85" y="73"/>
                  <a:pt x="171" y="146"/>
                  <a:pt x="197" y="283"/>
                </a:cubicBezTo>
                <a:cubicBezTo>
                  <a:pt x="223" y="420"/>
                  <a:pt x="188" y="621"/>
                  <a:pt x="154" y="82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49" name="Freeform 21">
            <a:extLst>
              <a:ext uri="{FF2B5EF4-FFF2-40B4-BE49-F238E27FC236}">
                <a16:creationId xmlns:a16="http://schemas.microsoft.com/office/drawing/2014/main" id="{A0E36CCA-5AAD-46C1-AAA9-EA741B24B544}"/>
              </a:ext>
            </a:extLst>
          </p:cNvPr>
          <p:cNvSpPr>
            <a:spLocks/>
          </p:cNvSpPr>
          <p:nvPr/>
        </p:nvSpPr>
        <p:spPr bwMode="auto">
          <a:xfrm>
            <a:off x="5423383" y="3879010"/>
            <a:ext cx="939456" cy="432343"/>
          </a:xfrm>
          <a:custGeom>
            <a:avLst/>
            <a:gdLst>
              <a:gd name="T0" fmla="*/ 0 w 497"/>
              <a:gd name="T1" fmla="*/ 2147483646 h 255"/>
              <a:gd name="T2" fmla="*/ 2147483646 w 497"/>
              <a:gd name="T3" fmla="*/ 2147483646 h 255"/>
              <a:gd name="T4" fmla="*/ 2147483646 w 497"/>
              <a:gd name="T5" fmla="*/ 2147483646 h 255"/>
              <a:gd name="T6" fmla="*/ 0 60000 65536"/>
              <a:gd name="T7" fmla="*/ 0 60000 65536"/>
              <a:gd name="T8" fmla="*/ 0 60000 65536"/>
            </a:gdLst>
            <a:ahLst/>
            <a:cxnLst>
              <a:cxn ang="T6">
                <a:pos x="T0" y="T1"/>
              </a:cxn>
              <a:cxn ang="T7">
                <a:pos x="T2" y="T3"/>
              </a:cxn>
              <a:cxn ang="T8">
                <a:pos x="T4" y="T5"/>
              </a:cxn>
            </a:cxnLst>
            <a:rect l="0" t="0" r="r" b="b"/>
            <a:pathLst>
              <a:path w="497" h="255">
                <a:moveTo>
                  <a:pt x="0" y="255"/>
                </a:moveTo>
                <a:cubicBezTo>
                  <a:pt x="65" y="160"/>
                  <a:pt x="131" y="66"/>
                  <a:pt x="214" y="33"/>
                </a:cubicBezTo>
                <a:cubicBezTo>
                  <a:pt x="297" y="0"/>
                  <a:pt x="453" y="52"/>
                  <a:pt x="497" y="58"/>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50" name="Freeform 22">
            <a:extLst>
              <a:ext uri="{FF2B5EF4-FFF2-40B4-BE49-F238E27FC236}">
                <a16:creationId xmlns:a16="http://schemas.microsoft.com/office/drawing/2014/main" id="{3E646BD7-4F03-4900-B9B2-6F93A2DABCD2}"/>
              </a:ext>
            </a:extLst>
          </p:cNvPr>
          <p:cNvSpPr>
            <a:spLocks/>
          </p:cNvSpPr>
          <p:nvPr/>
        </p:nvSpPr>
        <p:spPr bwMode="auto">
          <a:xfrm>
            <a:off x="5169383" y="4283823"/>
            <a:ext cx="463112" cy="1337717"/>
          </a:xfrm>
          <a:custGeom>
            <a:avLst/>
            <a:gdLst>
              <a:gd name="T0" fmla="*/ 2147483646 w 245"/>
              <a:gd name="T1" fmla="*/ 0 h 789"/>
              <a:gd name="T2" fmla="*/ 2147483646 w 245"/>
              <a:gd name="T3" fmla="*/ 2147483646 h 789"/>
              <a:gd name="T4" fmla="*/ 2147483646 w 245"/>
              <a:gd name="T5" fmla="*/ 2147483646 h 789"/>
              <a:gd name="T6" fmla="*/ 0 60000 65536"/>
              <a:gd name="T7" fmla="*/ 0 60000 65536"/>
              <a:gd name="T8" fmla="*/ 0 60000 65536"/>
            </a:gdLst>
            <a:ahLst/>
            <a:cxnLst>
              <a:cxn ang="T6">
                <a:pos x="T0" y="T1"/>
              </a:cxn>
              <a:cxn ang="T7">
                <a:pos x="T2" y="T3"/>
              </a:cxn>
              <a:cxn ang="T8">
                <a:pos x="T4" y="T5"/>
              </a:cxn>
            </a:cxnLst>
            <a:rect l="0" t="0" r="r" b="b"/>
            <a:pathLst>
              <a:path w="245" h="789">
                <a:moveTo>
                  <a:pt x="160" y="0"/>
                </a:moveTo>
                <a:cubicBezTo>
                  <a:pt x="80" y="54"/>
                  <a:pt x="0" y="109"/>
                  <a:pt x="14" y="240"/>
                </a:cubicBezTo>
                <a:cubicBezTo>
                  <a:pt x="28" y="371"/>
                  <a:pt x="136" y="580"/>
                  <a:pt x="245" y="789"/>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51" name="Freeform 23">
            <a:extLst>
              <a:ext uri="{FF2B5EF4-FFF2-40B4-BE49-F238E27FC236}">
                <a16:creationId xmlns:a16="http://schemas.microsoft.com/office/drawing/2014/main" id="{12912882-C283-4A31-A991-A22286A9E04B}"/>
              </a:ext>
            </a:extLst>
          </p:cNvPr>
          <p:cNvSpPr>
            <a:spLocks/>
          </p:cNvSpPr>
          <p:nvPr/>
        </p:nvSpPr>
        <p:spPr bwMode="auto">
          <a:xfrm>
            <a:off x="5537682" y="4747372"/>
            <a:ext cx="478234" cy="813821"/>
          </a:xfrm>
          <a:custGeom>
            <a:avLst/>
            <a:gdLst>
              <a:gd name="T0" fmla="*/ 2147483646 w 253"/>
              <a:gd name="T1" fmla="*/ 2147483646 h 480"/>
              <a:gd name="T2" fmla="*/ 2147483646 w 253"/>
              <a:gd name="T3" fmla="*/ 2147483646 h 480"/>
              <a:gd name="T4" fmla="*/ 2147483646 w 253"/>
              <a:gd name="T5" fmla="*/ 0 h 480"/>
              <a:gd name="T6" fmla="*/ 0 60000 65536"/>
              <a:gd name="T7" fmla="*/ 0 60000 65536"/>
              <a:gd name="T8" fmla="*/ 0 60000 65536"/>
            </a:gdLst>
            <a:ahLst/>
            <a:cxnLst>
              <a:cxn ang="T6">
                <a:pos x="T0" y="T1"/>
              </a:cxn>
              <a:cxn ang="T7">
                <a:pos x="T2" y="T3"/>
              </a:cxn>
              <a:cxn ang="T8">
                <a:pos x="T4" y="T5"/>
              </a:cxn>
            </a:cxnLst>
            <a:rect l="0" t="0" r="r" b="b"/>
            <a:pathLst>
              <a:path w="253" h="480">
                <a:moveTo>
                  <a:pt x="22" y="480"/>
                </a:moveTo>
                <a:cubicBezTo>
                  <a:pt x="11" y="374"/>
                  <a:pt x="0" y="268"/>
                  <a:pt x="39" y="188"/>
                </a:cubicBezTo>
                <a:cubicBezTo>
                  <a:pt x="78" y="108"/>
                  <a:pt x="165" y="54"/>
                  <a:pt x="253"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52" name="Freeform 24">
            <a:extLst>
              <a:ext uri="{FF2B5EF4-FFF2-40B4-BE49-F238E27FC236}">
                <a16:creationId xmlns:a16="http://schemas.microsoft.com/office/drawing/2014/main" id="{53368F72-FEFE-4A13-9EF7-80B177D9CFD5}"/>
              </a:ext>
            </a:extLst>
          </p:cNvPr>
          <p:cNvSpPr>
            <a:spLocks/>
          </p:cNvSpPr>
          <p:nvPr/>
        </p:nvSpPr>
        <p:spPr bwMode="auto">
          <a:xfrm>
            <a:off x="5939320" y="3985373"/>
            <a:ext cx="387501" cy="798561"/>
          </a:xfrm>
          <a:custGeom>
            <a:avLst/>
            <a:gdLst>
              <a:gd name="T0" fmla="*/ 0 w 205"/>
              <a:gd name="T1" fmla="*/ 2147483646 h 471"/>
              <a:gd name="T2" fmla="*/ 2147483646 w 205"/>
              <a:gd name="T3" fmla="*/ 2147483646 h 471"/>
              <a:gd name="T4" fmla="*/ 2147483646 w 205"/>
              <a:gd name="T5" fmla="*/ 0 h 471"/>
              <a:gd name="T6" fmla="*/ 0 60000 65536"/>
              <a:gd name="T7" fmla="*/ 0 60000 65536"/>
              <a:gd name="T8" fmla="*/ 0 60000 65536"/>
            </a:gdLst>
            <a:ahLst/>
            <a:cxnLst>
              <a:cxn ang="T6">
                <a:pos x="T0" y="T1"/>
              </a:cxn>
              <a:cxn ang="T7">
                <a:pos x="T2" y="T3"/>
              </a:cxn>
              <a:cxn ang="T8">
                <a:pos x="T4" y="T5"/>
              </a:cxn>
            </a:cxnLst>
            <a:rect l="0" t="0" r="r" b="b"/>
            <a:pathLst>
              <a:path w="205" h="471">
                <a:moveTo>
                  <a:pt x="0" y="471"/>
                </a:moveTo>
                <a:cubicBezTo>
                  <a:pt x="69" y="420"/>
                  <a:pt x="139" y="369"/>
                  <a:pt x="172" y="291"/>
                </a:cubicBezTo>
                <a:cubicBezTo>
                  <a:pt x="205" y="213"/>
                  <a:pt x="201" y="106"/>
                  <a:pt x="198"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53" name="Freeform 25">
            <a:extLst>
              <a:ext uri="{FF2B5EF4-FFF2-40B4-BE49-F238E27FC236}">
                <a16:creationId xmlns:a16="http://schemas.microsoft.com/office/drawing/2014/main" id="{0B736CE5-0CEA-47B6-903F-D656FC3C7ED8}"/>
              </a:ext>
            </a:extLst>
          </p:cNvPr>
          <p:cNvSpPr>
            <a:spLocks/>
          </p:cNvSpPr>
          <p:nvPr/>
        </p:nvSpPr>
        <p:spPr bwMode="auto">
          <a:xfrm>
            <a:off x="6212370" y="3971084"/>
            <a:ext cx="292989" cy="1105439"/>
          </a:xfrm>
          <a:custGeom>
            <a:avLst/>
            <a:gdLst>
              <a:gd name="T0" fmla="*/ 0 w 155"/>
              <a:gd name="T1" fmla="*/ 0 h 652"/>
              <a:gd name="T2" fmla="*/ 2147483646 w 155"/>
              <a:gd name="T3" fmla="*/ 2147483646 h 652"/>
              <a:gd name="T4" fmla="*/ 2147483646 w 155"/>
              <a:gd name="T5" fmla="*/ 2147483646 h 652"/>
              <a:gd name="T6" fmla="*/ 2147483646 w 155"/>
              <a:gd name="T7" fmla="*/ 2147483646 h 6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5" h="652">
                <a:moveTo>
                  <a:pt x="0" y="0"/>
                </a:moveTo>
                <a:cubicBezTo>
                  <a:pt x="47" y="43"/>
                  <a:pt x="94" y="86"/>
                  <a:pt x="120" y="172"/>
                </a:cubicBezTo>
                <a:cubicBezTo>
                  <a:pt x="146" y="258"/>
                  <a:pt x="153" y="435"/>
                  <a:pt x="154" y="515"/>
                </a:cubicBezTo>
                <a:cubicBezTo>
                  <a:pt x="155" y="595"/>
                  <a:pt x="134" y="629"/>
                  <a:pt x="128" y="652"/>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54" name="Freeform 26">
            <a:extLst>
              <a:ext uri="{FF2B5EF4-FFF2-40B4-BE49-F238E27FC236}">
                <a16:creationId xmlns:a16="http://schemas.microsoft.com/office/drawing/2014/main" id="{2E480768-0357-4E57-9AEC-BE5B64C7EA45}"/>
              </a:ext>
            </a:extLst>
          </p:cNvPr>
          <p:cNvSpPr>
            <a:spLocks/>
          </p:cNvSpPr>
          <p:nvPr/>
        </p:nvSpPr>
        <p:spPr bwMode="auto">
          <a:xfrm>
            <a:off x="5572608" y="5006134"/>
            <a:ext cx="988601" cy="537461"/>
          </a:xfrm>
          <a:custGeom>
            <a:avLst/>
            <a:gdLst>
              <a:gd name="T0" fmla="*/ 0 w 523"/>
              <a:gd name="T1" fmla="*/ 2147483646 h 317"/>
              <a:gd name="T2" fmla="*/ 2147483646 w 523"/>
              <a:gd name="T3" fmla="*/ 2147483646 h 317"/>
              <a:gd name="T4" fmla="*/ 2147483646 w 523"/>
              <a:gd name="T5" fmla="*/ 2147483646 h 317"/>
              <a:gd name="T6" fmla="*/ 2147483646 w 523"/>
              <a:gd name="T7" fmla="*/ 0 h 3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3" h="317">
                <a:moveTo>
                  <a:pt x="0" y="317"/>
                </a:moveTo>
                <a:cubicBezTo>
                  <a:pt x="76" y="314"/>
                  <a:pt x="152" y="312"/>
                  <a:pt x="206" y="283"/>
                </a:cubicBezTo>
                <a:cubicBezTo>
                  <a:pt x="260" y="254"/>
                  <a:pt x="273" y="192"/>
                  <a:pt x="326" y="145"/>
                </a:cubicBezTo>
                <a:cubicBezTo>
                  <a:pt x="379" y="98"/>
                  <a:pt x="451" y="49"/>
                  <a:pt x="523"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55" name="Freeform 27">
            <a:extLst>
              <a:ext uri="{FF2B5EF4-FFF2-40B4-BE49-F238E27FC236}">
                <a16:creationId xmlns:a16="http://schemas.microsoft.com/office/drawing/2014/main" id="{13720D08-2570-4938-AC6D-96A7587E2003}"/>
              </a:ext>
            </a:extLst>
          </p:cNvPr>
          <p:cNvSpPr>
            <a:spLocks/>
          </p:cNvSpPr>
          <p:nvPr/>
        </p:nvSpPr>
        <p:spPr bwMode="auto">
          <a:xfrm>
            <a:off x="5572608" y="3971084"/>
            <a:ext cx="1510311" cy="1858223"/>
          </a:xfrm>
          <a:custGeom>
            <a:avLst/>
            <a:gdLst>
              <a:gd name="T0" fmla="*/ 0 w 799"/>
              <a:gd name="T1" fmla="*/ 2147483646 h 1096"/>
              <a:gd name="T2" fmla="*/ 2147483646 w 799"/>
              <a:gd name="T3" fmla="*/ 2147483646 h 1096"/>
              <a:gd name="T4" fmla="*/ 2147483646 w 799"/>
              <a:gd name="T5" fmla="*/ 2147483646 h 1096"/>
              <a:gd name="T6" fmla="*/ 2147483646 w 799"/>
              <a:gd name="T7" fmla="*/ 2147483646 h 1096"/>
              <a:gd name="T8" fmla="*/ 2147483646 w 799"/>
              <a:gd name="T9" fmla="*/ 2147483646 h 1096"/>
              <a:gd name="T10" fmla="*/ 2147483646 w 799"/>
              <a:gd name="T11" fmla="*/ 2147483646 h 1096"/>
              <a:gd name="T12" fmla="*/ 2147483646 w 799"/>
              <a:gd name="T13" fmla="*/ 0 h 10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99" h="1096">
                <a:moveTo>
                  <a:pt x="0" y="977"/>
                </a:moveTo>
                <a:cubicBezTo>
                  <a:pt x="41" y="1029"/>
                  <a:pt x="83" y="1082"/>
                  <a:pt x="171" y="1089"/>
                </a:cubicBezTo>
                <a:cubicBezTo>
                  <a:pt x="259" y="1096"/>
                  <a:pt x="432" y="1073"/>
                  <a:pt x="531" y="1020"/>
                </a:cubicBezTo>
                <a:cubicBezTo>
                  <a:pt x="630" y="967"/>
                  <a:pt x="727" y="876"/>
                  <a:pt x="763" y="772"/>
                </a:cubicBezTo>
                <a:cubicBezTo>
                  <a:pt x="799" y="668"/>
                  <a:pt x="766" y="506"/>
                  <a:pt x="746" y="395"/>
                </a:cubicBezTo>
                <a:cubicBezTo>
                  <a:pt x="726" y="284"/>
                  <a:pt x="694" y="169"/>
                  <a:pt x="643" y="103"/>
                </a:cubicBezTo>
                <a:cubicBezTo>
                  <a:pt x="592" y="37"/>
                  <a:pt x="514" y="18"/>
                  <a:pt x="43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56" name="Text Box 28">
            <a:extLst>
              <a:ext uri="{FF2B5EF4-FFF2-40B4-BE49-F238E27FC236}">
                <a16:creationId xmlns:a16="http://schemas.microsoft.com/office/drawing/2014/main" id="{A3657BDC-525E-42CA-B222-9B8B63A083EC}"/>
              </a:ext>
            </a:extLst>
          </p:cNvPr>
          <p:cNvSpPr txBox="1">
            <a:spLocks noChangeArrowheads="1"/>
          </p:cNvSpPr>
          <p:nvPr/>
        </p:nvSpPr>
        <p:spPr bwMode="auto">
          <a:xfrm>
            <a:off x="2291355" y="3614445"/>
            <a:ext cx="36609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a:latin typeface="Times New Roman" panose="02020603050405020304" pitchFamily="18" charset="0"/>
              </a:rPr>
              <a:t>a</a:t>
            </a:r>
          </a:p>
        </p:txBody>
      </p:sp>
      <p:sp>
        <p:nvSpPr>
          <p:cNvPr id="157" name="Text Box 29">
            <a:extLst>
              <a:ext uri="{FF2B5EF4-FFF2-40B4-BE49-F238E27FC236}">
                <a16:creationId xmlns:a16="http://schemas.microsoft.com/office/drawing/2014/main" id="{9101951F-2795-458E-BAE5-22DCCC5AC5BC}"/>
              </a:ext>
            </a:extLst>
          </p:cNvPr>
          <p:cNvSpPr txBox="1">
            <a:spLocks noChangeArrowheads="1"/>
          </p:cNvSpPr>
          <p:nvPr/>
        </p:nvSpPr>
        <p:spPr bwMode="auto">
          <a:xfrm>
            <a:off x="3720105" y="3914483"/>
            <a:ext cx="36609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a:latin typeface="Times New Roman" panose="02020603050405020304" pitchFamily="18" charset="0"/>
              </a:rPr>
              <a:t>b</a:t>
            </a:r>
          </a:p>
        </p:txBody>
      </p:sp>
      <p:sp>
        <p:nvSpPr>
          <p:cNvPr id="158" name="Text Box 30">
            <a:extLst>
              <a:ext uri="{FF2B5EF4-FFF2-40B4-BE49-F238E27FC236}">
                <a16:creationId xmlns:a16="http://schemas.microsoft.com/office/drawing/2014/main" id="{F811A725-BE8A-4C30-B7EE-2410BA4EF1E4}"/>
              </a:ext>
            </a:extLst>
          </p:cNvPr>
          <p:cNvSpPr txBox="1">
            <a:spLocks noChangeArrowheads="1"/>
          </p:cNvSpPr>
          <p:nvPr/>
        </p:nvSpPr>
        <p:spPr bwMode="auto">
          <a:xfrm>
            <a:off x="2165941" y="5600408"/>
            <a:ext cx="34709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a:latin typeface="Times New Roman" panose="02020603050405020304" pitchFamily="18" charset="0"/>
              </a:rPr>
              <a:t>c</a:t>
            </a:r>
          </a:p>
        </p:txBody>
      </p:sp>
      <p:sp>
        <p:nvSpPr>
          <p:cNvPr id="159" name="Text Box 31">
            <a:extLst>
              <a:ext uri="{FF2B5EF4-FFF2-40B4-BE49-F238E27FC236}">
                <a16:creationId xmlns:a16="http://schemas.microsoft.com/office/drawing/2014/main" id="{D94A91D9-3FB5-437E-88D2-A7B174B5E85F}"/>
              </a:ext>
            </a:extLst>
          </p:cNvPr>
          <p:cNvSpPr txBox="1">
            <a:spLocks noChangeArrowheads="1"/>
          </p:cNvSpPr>
          <p:nvPr/>
        </p:nvSpPr>
        <p:spPr bwMode="auto">
          <a:xfrm>
            <a:off x="2999380" y="4989220"/>
            <a:ext cx="36609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a:latin typeface="Times New Roman" panose="02020603050405020304" pitchFamily="18" charset="0"/>
              </a:rPr>
              <a:t>d</a:t>
            </a:r>
          </a:p>
        </p:txBody>
      </p:sp>
      <p:sp>
        <p:nvSpPr>
          <p:cNvPr id="160" name="Text Box 32">
            <a:extLst>
              <a:ext uri="{FF2B5EF4-FFF2-40B4-BE49-F238E27FC236}">
                <a16:creationId xmlns:a16="http://schemas.microsoft.com/office/drawing/2014/main" id="{322E80EA-D919-467C-89D6-8294F30F093D}"/>
              </a:ext>
            </a:extLst>
          </p:cNvPr>
          <p:cNvSpPr txBox="1">
            <a:spLocks noChangeArrowheads="1"/>
          </p:cNvSpPr>
          <p:nvPr/>
        </p:nvSpPr>
        <p:spPr bwMode="auto">
          <a:xfrm>
            <a:off x="3988391" y="5505158"/>
            <a:ext cx="34709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a:latin typeface="Times New Roman" panose="02020603050405020304" pitchFamily="18" charset="0"/>
              </a:rPr>
              <a:t>e</a:t>
            </a:r>
          </a:p>
        </p:txBody>
      </p:sp>
      <p:sp>
        <p:nvSpPr>
          <p:cNvPr id="161" name="Oval 33">
            <a:extLst>
              <a:ext uri="{FF2B5EF4-FFF2-40B4-BE49-F238E27FC236}">
                <a16:creationId xmlns:a16="http://schemas.microsoft.com/office/drawing/2014/main" id="{FFE9DF17-B58A-4DF0-8553-C679D18E7B0F}"/>
              </a:ext>
            </a:extLst>
          </p:cNvPr>
          <p:cNvSpPr>
            <a:spLocks noChangeArrowheads="1"/>
          </p:cNvSpPr>
          <p:nvPr/>
        </p:nvSpPr>
        <p:spPr bwMode="auto">
          <a:xfrm>
            <a:off x="3086692" y="4664822"/>
            <a:ext cx="443798" cy="362549"/>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2" name="Oval 34">
            <a:extLst>
              <a:ext uri="{FF2B5EF4-FFF2-40B4-BE49-F238E27FC236}">
                <a16:creationId xmlns:a16="http://schemas.microsoft.com/office/drawing/2014/main" id="{01918EF2-B873-4E8E-935B-BD5F6041A713}"/>
              </a:ext>
            </a:extLst>
          </p:cNvPr>
          <p:cNvSpPr>
            <a:spLocks noChangeArrowheads="1"/>
          </p:cNvSpPr>
          <p:nvPr/>
        </p:nvSpPr>
        <p:spPr bwMode="auto">
          <a:xfrm>
            <a:off x="6228246" y="4790235"/>
            <a:ext cx="485794" cy="393346"/>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3" name="Oval 35">
            <a:extLst>
              <a:ext uri="{FF2B5EF4-FFF2-40B4-BE49-F238E27FC236}">
                <a16:creationId xmlns:a16="http://schemas.microsoft.com/office/drawing/2014/main" id="{9955029F-5F54-42D7-A7D0-9319F2BA5ABB}"/>
              </a:ext>
            </a:extLst>
          </p:cNvPr>
          <p:cNvSpPr>
            <a:spLocks noChangeArrowheads="1"/>
          </p:cNvSpPr>
          <p:nvPr/>
        </p:nvSpPr>
        <p:spPr bwMode="auto">
          <a:xfrm>
            <a:off x="5740882" y="4574335"/>
            <a:ext cx="485795" cy="393346"/>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4" name="Oval 36">
            <a:extLst>
              <a:ext uri="{FF2B5EF4-FFF2-40B4-BE49-F238E27FC236}">
                <a16:creationId xmlns:a16="http://schemas.microsoft.com/office/drawing/2014/main" id="{DF98ADB9-7B71-473D-ABA3-7F3160C9B04F}"/>
              </a:ext>
            </a:extLst>
          </p:cNvPr>
          <p:cNvSpPr>
            <a:spLocks noChangeArrowheads="1"/>
          </p:cNvSpPr>
          <p:nvPr/>
        </p:nvSpPr>
        <p:spPr bwMode="auto">
          <a:xfrm>
            <a:off x="5228121" y="4101260"/>
            <a:ext cx="485794" cy="393346"/>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5" name="Text Box 37">
            <a:extLst>
              <a:ext uri="{FF2B5EF4-FFF2-40B4-BE49-F238E27FC236}">
                <a16:creationId xmlns:a16="http://schemas.microsoft.com/office/drawing/2014/main" id="{DEAF6F7E-4A4F-4FF1-B75E-DD78EED8D7C3}"/>
              </a:ext>
            </a:extLst>
          </p:cNvPr>
          <p:cNvSpPr txBox="1">
            <a:spLocks noChangeArrowheads="1"/>
          </p:cNvSpPr>
          <p:nvPr/>
        </p:nvSpPr>
        <p:spPr bwMode="auto">
          <a:xfrm>
            <a:off x="7450941" y="3267641"/>
            <a:ext cx="2320872"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marL="176213" indent="-17621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pPr>
            <a:r>
              <a:rPr lang="en-US" altLang="zh-CN" sz="2400" i="1" dirty="0">
                <a:solidFill>
                  <a:schemeClr val="accent2"/>
                </a:solidFill>
                <a:latin typeface="Times New Roman" panose="02020603050405020304" pitchFamily="18" charset="0"/>
              </a:rPr>
              <a:t> Same # of vertices</a:t>
            </a:r>
          </a:p>
        </p:txBody>
      </p:sp>
      <p:sp>
        <p:nvSpPr>
          <p:cNvPr id="166" name="Text Box 38">
            <a:extLst>
              <a:ext uri="{FF2B5EF4-FFF2-40B4-BE49-F238E27FC236}">
                <a16:creationId xmlns:a16="http://schemas.microsoft.com/office/drawing/2014/main" id="{112508F4-CEB7-4C7E-85DE-5985B8FC5C6D}"/>
              </a:ext>
            </a:extLst>
          </p:cNvPr>
          <p:cNvSpPr txBox="1">
            <a:spLocks noChangeArrowheads="1"/>
          </p:cNvSpPr>
          <p:nvPr/>
        </p:nvSpPr>
        <p:spPr bwMode="auto">
          <a:xfrm>
            <a:off x="7450941" y="4029641"/>
            <a:ext cx="2320872"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marL="176213" indent="-17621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pPr>
            <a:r>
              <a:rPr lang="en-US" altLang="zh-CN" sz="2400" i="1" dirty="0">
                <a:solidFill>
                  <a:schemeClr val="accent2"/>
                </a:solidFill>
                <a:latin typeface="Times New Roman" panose="02020603050405020304" pitchFamily="18" charset="0"/>
              </a:rPr>
              <a:t> Same # of edges</a:t>
            </a:r>
          </a:p>
        </p:txBody>
      </p:sp>
      <p:sp>
        <p:nvSpPr>
          <p:cNvPr id="167" name="Text Box 39">
            <a:extLst>
              <a:ext uri="{FF2B5EF4-FFF2-40B4-BE49-F238E27FC236}">
                <a16:creationId xmlns:a16="http://schemas.microsoft.com/office/drawing/2014/main" id="{2975985B-DBE1-42FB-B4BF-0B782EC49D90}"/>
              </a:ext>
            </a:extLst>
          </p:cNvPr>
          <p:cNvSpPr txBox="1">
            <a:spLocks noChangeArrowheads="1"/>
          </p:cNvSpPr>
          <p:nvPr/>
        </p:nvSpPr>
        <p:spPr bwMode="auto">
          <a:xfrm>
            <a:off x="7450941" y="4705534"/>
            <a:ext cx="2320872" cy="1569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marL="176213" indent="-17621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pPr>
            <a:r>
              <a:rPr lang="en-US" altLang="zh-CN" sz="2400" i="1">
                <a:solidFill>
                  <a:schemeClr val="accent2"/>
                </a:solidFill>
                <a:latin typeface="Times New Roman" panose="02020603050405020304" pitchFamily="18" charset="0"/>
              </a:rPr>
              <a:t> Different # of verts of degree 2!  </a:t>
            </a:r>
            <a:br>
              <a:rPr lang="en-US" altLang="zh-CN" sz="2400" i="1">
                <a:solidFill>
                  <a:schemeClr val="accent2"/>
                </a:solidFill>
                <a:latin typeface="Times New Roman" panose="02020603050405020304" pitchFamily="18" charset="0"/>
              </a:rPr>
            </a:br>
            <a:r>
              <a:rPr lang="en-US" altLang="zh-CN" sz="2400" i="1">
                <a:solidFill>
                  <a:schemeClr val="accent2"/>
                </a:solidFill>
                <a:latin typeface="Times New Roman" panose="02020603050405020304" pitchFamily="18" charset="0"/>
              </a:rPr>
              <a:t>(1 vs 3)</a:t>
            </a:r>
          </a:p>
        </p:txBody>
      </p:sp>
      <p:sp>
        <p:nvSpPr>
          <p:cNvPr id="168" name="文本框 167">
            <a:extLst>
              <a:ext uri="{FF2B5EF4-FFF2-40B4-BE49-F238E27FC236}">
                <a16:creationId xmlns:a16="http://schemas.microsoft.com/office/drawing/2014/main" id="{258FEECE-DE55-49D8-A6FE-E0D9F15B0DBF}"/>
              </a:ext>
            </a:extLst>
          </p:cNvPr>
          <p:cNvSpPr txBox="1"/>
          <p:nvPr/>
        </p:nvSpPr>
        <p:spPr>
          <a:xfrm>
            <a:off x="187311" y="-15498"/>
            <a:ext cx="12026927" cy="741998"/>
          </a:xfrm>
          <a:prstGeom prst="rect">
            <a:avLst/>
          </a:prstGeom>
          <a:noFill/>
        </p:spPr>
        <p:txBody>
          <a:bodyPr wrap="square" rtlCol="0">
            <a:spAutoFit/>
          </a:bodyPr>
          <a:lstStyle/>
          <a:p>
            <a:pPr>
              <a:lnSpc>
                <a:spcPct val="150000"/>
              </a:lnSpc>
            </a:pPr>
            <a:r>
              <a:rPr lang="en-US" altLang="zh-CN" sz="3200" dirty="0"/>
              <a:t>10.3 Representing Graphs and Graph Isomorphism</a:t>
            </a:r>
            <a:endParaRPr lang="en-US" altLang="zh-CN" sz="2000"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217033513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741998"/>
          </a:xfrm>
          <a:prstGeom prst="rect">
            <a:avLst/>
          </a:prstGeom>
          <a:noFill/>
        </p:spPr>
        <p:txBody>
          <a:bodyPr wrap="square" rtlCol="0">
            <a:spAutoFit/>
          </a:bodyPr>
          <a:lstStyle/>
          <a:p>
            <a:pPr>
              <a:lnSpc>
                <a:spcPct val="150000"/>
              </a:lnSpc>
            </a:pPr>
            <a:r>
              <a:rPr lang="en-US" altLang="zh-CN" sz="3200" dirty="0"/>
              <a:t>10.3 Representing Graphs and Graph Isomorphism</a:t>
            </a:r>
            <a:endParaRPr lang="en-US" altLang="zh-CN" sz="2000" dirty="0">
              <a:solidFill>
                <a:schemeClr val="tx2"/>
              </a:solidFill>
              <a:latin typeface="Times New Roman" panose="02020603050405020304" pitchFamily="18" charset="0"/>
            </a:endParaRPr>
          </a:p>
        </p:txBody>
      </p:sp>
      <p:sp>
        <p:nvSpPr>
          <p:cNvPr id="4" name="Rectangle 3">
            <a:extLst>
              <a:ext uri="{FF2B5EF4-FFF2-40B4-BE49-F238E27FC236}">
                <a16:creationId xmlns:a16="http://schemas.microsoft.com/office/drawing/2014/main" id="{48E2033D-D5F8-4520-86FE-5642606648F4}"/>
              </a:ext>
            </a:extLst>
          </p:cNvPr>
          <p:cNvSpPr txBox="1">
            <a:spLocks noChangeArrowheads="1"/>
          </p:cNvSpPr>
          <p:nvPr/>
        </p:nvSpPr>
        <p:spPr>
          <a:xfrm>
            <a:off x="187311" y="800547"/>
            <a:ext cx="12180336" cy="6057453"/>
          </a:xfrm>
          <a:prstGeom prst="rect">
            <a:avLst/>
          </a:prstGeom>
        </p:spPr>
        <p:txBody>
          <a:bodyPr/>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spcBef>
                <a:spcPct val="50000"/>
              </a:spcBef>
              <a:buFontTx/>
              <a:buNone/>
            </a:pPr>
            <a:r>
              <a:rPr kumimoji="1" lang="en-US" altLang="zh-CN" sz="2800" dirty="0">
                <a:latin typeface="Times New Roman" panose="02020603050405020304" pitchFamily="18" charset="0"/>
              </a:rPr>
              <a:t> </a:t>
            </a:r>
            <a:r>
              <a:rPr kumimoji="1" lang="zh-CN" altLang="en-US" sz="3200" b="1" dirty="0">
                <a:latin typeface="Times New Roman" panose="02020603050405020304" pitchFamily="18" charset="0"/>
              </a:rPr>
              <a:t>从图中不容易直接得出。</a:t>
            </a:r>
          </a:p>
          <a:p>
            <a:pPr eaLnBrk="1" hangingPunct="1">
              <a:spcBef>
                <a:spcPct val="50000"/>
              </a:spcBef>
              <a:buFontTx/>
              <a:buNone/>
            </a:pPr>
            <a:r>
              <a:rPr kumimoji="1" lang="zh-CN" altLang="en-US" sz="3200" b="1" dirty="0">
                <a:latin typeface="Times New Roman" panose="02020603050405020304" pitchFamily="18" charset="0"/>
              </a:rPr>
              <a:t>   可用邻接矩阵，通过某种算法确定两个图是否同构。</a:t>
            </a:r>
          </a:p>
          <a:p>
            <a:pPr eaLnBrk="1" hangingPunct="1">
              <a:spcBef>
                <a:spcPct val="50000"/>
              </a:spcBef>
              <a:buFontTx/>
              <a:buNone/>
            </a:pPr>
            <a:r>
              <a:rPr kumimoji="1" lang="zh-CN" altLang="en-US" sz="3200" b="1" dirty="0">
                <a:latin typeface="Times New Roman" panose="02020603050405020304" pitchFamily="18" charset="0"/>
              </a:rPr>
              <a:t>上例的邻接矩阵：</a:t>
            </a:r>
            <a:endParaRPr kumimoji="1" lang="en-US" altLang="zh-CN" sz="3200" b="1" dirty="0">
              <a:latin typeface="Times New Roman" panose="02020603050405020304" pitchFamily="18" charset="0"/>
            </a:endParaRPr>
          </a:p>
          <a:p>
            <a:pPr eaLnBrk="1" hangingPunct="1">
              <a:spcBef>
                <a:spcPct val="50000"/>
              </a:spcBef>
              <a:buFontTx/>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a:lnSpc>
                <a:spcPct val="150000"/>
              </a:lnSpc>
            </a:pPr>
            <a:endParaRPr lang="en-US" altLang="zh-CN" kern="0" dirty="0"/>
          </a:p>
        </p:txBody>
      </p:sp>
      <p:graphicFrame>
        <p:nvGraphicFramePr>
          <p:cNvPr id="5" name="Object 3">
            <a:extLst>
              <a:ext uri="{FF2B5EF4-FFF2-40B4-BE49-F238E27FC236}">
                <a16:creationId xmlns:a16="http://schemas.microsoft.com/office/drawing/2014/main" id="{F41400B5-3B3C-46A6-9EB3-D71C047E7633}"/>
              </a:ext>
            </a:extLst>
          </p:cNvPr>
          <p:cNvGraphicFramePr>
            <a:graphicFrameLocks noChangeAspect="1"/>
          </p:cNvGraphicFramePr>
          <p:nvPr>
            <p:extLst>
              <p:ext uri="{D42A27DB-BD31-4B8C-83A1-F6EECF244321}">
                <p14:modId xmlns:p14="http://schemas.microsoft.com/office/powerpoint/2010/main" val="4189463452"/>
              </p:ext>
            </p:extLst>
          </p:nvPr>
        </p:nvGraphicFramePr>
        <p:xfrm>
          <a:off x="2983424" y="3030349"/>
          <a:ext cx="2286000" cy="2057400"/>
        </p:xfrm>
        <a:graphic>
          <a:graphicData uri="http://schemas.openxmlformats.org/presentationml/2006/ole">
            <mc:AlternateContent xmlns:mc="http://schemas.openxmlformats.org/markup-compatibility/2006">
              <mc:Choice xmlns:v="urn:schemas-microsoft-com:vml" Requires="v">
                <p:oleObj spid="_x0000_s7289" name="Equation" r:id="rId4" imgW="901700" imgH="914400" progId="Equation.DSMT4">
                  <p:embed/>
                </p:oleObj>
              </mc:Choice>
              <mc:Fallback>
                <p:oleObj name="Equation" r:id="rId4" imgW="901700" imgH="914400" progId="Equation.DSMT4">
                  <p:embed/>
                  <p:pic>
                    <p:nvPicPr>
                      <p:cNvPr id="1219587" name="Object 3">
                        <a:extLst>
                          <a:ext uri="{FF2B5EF4-FFF2-40B4-BE49-F238E27FC236}">
                            <a16:creationId xmlns:a16="http://schemas.microsoft.com/office/drawing/2014/main" id="{5E5C9F7A-F077-4D3B-8389-300F8FB472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3424" y="3030349"/>
                        <a:ext cx="22860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4">
            <a:extLst>
              <a:ext uri="{FF2B5EF4-FFF2-40B4-BE49-F238E27FC236}">
                <a16:creationId xmlns:a16="http://schemas.microsoft.com/office/drawing/2014/main" id="{5B93B0D8-8916-49C9-BCDC-6D4CB1E957CD}"/>
              </a:ext>
            </a:extLst>
          </p:cNvPr>
          <p:cNvGraphicFramePr>
            <a:graphicFrameLocks noChangeAspect="1"/>
          </p:cNvGraphicFramePr>
          <p:nvPr>
            <p:extLst>
              <p:ext uri="{D42A27DB-BD31-4B8C-83A1-F6EECF244321}">
                <p14:modId xmlns:p14="http://schemas.microsoft.com/office/powerpoint/2010/main" val="346780756"/>
              </p:ext>
            </p:extLst>
          </p:nvPr>
        </p:nvGraphicFramePr>
        <p:xfrm>
          <a:off x="6488624" y="3030349"/>
          <a:ext cx="2133600" cy="2057400"/>
        </p:xfrm>
        <a:graphic>
          <a:graphicData uri="http://schemas.openxmlformats.org/presentationml/2006/ole">
            <mc:AlternateContent xmlns:mc="http://schemas.openxmlformats.org/markup-compatibility/2006">
              <mc:Choice xmlns:v="urn:schemas-microsoft-com:vml" Requires="v">
                <p:oleObj spid="_x0000_s7290" name="公式" r:id="rId6" imgW="901700" imgH="914400" progId="Equation.3">
                  <p:embed/>
                </p:oleObj>
              </mc:Choice>
              <mc:Fallback>
                <p:oleObj name="公式" r:id="rId6" imgW="901700" imgH="914400" progId="Equation.3">
                  <p:embed/>
                  <p:pic>
                    <p:nvPicPr>
                      <p:cNvPr id="1219588" name="Object 4">
                        <a:extLst>
                          <a:ext uri="{FF2B5EF4-FFF2-40B4-BE49-F238E27FC236}">
                            <a16:creationId xmlns:a16="http://schemas.microsoft.com/office/drawing/2014/main" id="{D35B0A6A-587E-4E1F-9AFB-6BA6CD4D90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8624" y="3030349"/>
                        <a:ext cx="21336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5">
            <a:extLst>
              <a:ext uri="{FF2B5EF4-FFF2-40B4-BE49-F238E27FC236}">
                <a16:creationId xmlns:a16="http://schemas.microsoft.com/office/drawing/2014/main" id="{D85790B0-56BE-4EA3-93FA-B47E28F44E56}"/>
              </a:ext>
            </a:extLst>
          </p:cNvPr>
          <p:cNvGraphicFramePr>
            <a:graphicFrameLocks noChangeAspect="1"/>
          </p:cNvGraphicFramePr>
          <p:nvPr>
            <p:extLst>
              <p:ext uri="{D42A27DB-BD31-4B8C-83A1-F6EECF244321}">
                <p14:modId xmlns:p14="http://schemas.microsoft.com/office/powerpoint/2010/main" val="941964742"/>
              </p:ext>
            </p:extLst>
          </p:nvPr>
        </p:nvGraphicFramePr>
        <p:xfrm>
          <a:off x="3745424" y="5011549"/>
          <a:ext cx="962025" cy="1219200"/>
        </p:xfrm>
        <a:graphic>
          <a:graphicData uri="http://schemas.openxmlformats.org/presentationml/2006/ole">
            <mc:AlternateContent xmlns:mc="http://schemas.openxmlformats.org/markup-compatibility/2006">
              <mc:Choice xmlns:v="urn:schemas-microsoft-com:vml" Requires="v">
                <p:oleObj spid="_x0000_s7291" name="文档" r:id="rId8" imgW="5486400" imgH="216408" progId="Word.Document.8">
                  <p:embed/>
                </p:oleObj>
              </mc:Choice>
              <mc:Fallback>
                <p:oleObj name="文档" r:id="rId8" imgW="5486400" imgH="216408" progId="Word.Document.8">
                  <p:embed/>
                  <p:pic>
                    <p:nvPicPr>
                      <p:cNvPr id="1219589" name="Object 5">
                        <a:extLst>
                          <a:ext uri="{FF2B5EF4-FFF2-40B4-BE49-F238E27FC236}">
                            <a16:creationId xmlns:a16="http://schemas.microsoft.com/office/drawing/2014/main" id="{B523C832-7CA2-4816-8B07-7FBBD78E8D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45424" y="5011549"/>
                        <a:ext cx="962025"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6">
            <a:extLst>
              <a:ext uri="{FF2B5EF4-FFF2-40B4-BE49-F238E27FC236}">
                <a16:creationId xmlns:a16="http://schemas.microsoft.com/office/drawing/2014/main" id="{C62FE7D3-96CB-43A7-8CDB-F3D994850558}"/>
              </a:ext>
            </a:extLst>
          </p:cNvPr>
          <p:cNvGraphicFramePr>
            <a:graphicFrameLocks noChangeAspect="1"/>
          </p:cNvGraphicFramePr>
          <p:nvPr>
            <p:extLst>
              <p:ext uri="{D42A27DB-BD31-4B8C-83A1-F6EECF244321}">
                <p14:modId xmlns:p14="http://schemas.microsoft.com/office/powerpoint/2010/main" val="2985007712"/>
              </p:ext>
            </p:extLst>
          </p:nvPr>
        </p:nvGraphicFramePr>
        <p:xfrm>
          <a:off x="7098224" y="4935349"/>
          <a:ext cx="990600" cy="1295400"/>
        </p:xfrm>
        <a:graphic>
          <a:graphicData uri="http://schemas.openxmlformats.org/presentationml/2006/ole">
            <mc:AlternateContent xmlns:mc="http://schemas.openxmlformats.org/markup-compatibility/2006">
              <mc:Choice xmlns:v="urn:schemas-microsoft-com:vml" Requires="v">
                <p:oleObj spid="_x0000_s7292" name="文档" r:id="rId10" imgW="5486400" imgH="216408" progId="Word.Document.8">
                  <p:embed/>
                </p:oleObj>
              </mc:Choice>
              <mc:Fallback>
                <p:oleObj name="文档" r:id="rId10" imgW="5486400" imgH="216408" progId="Word.Document.8">
                  <p:embed/>
                  <p:pic>
                    <p:nvPicPr>
                      <p:cNvPr id="1219590" name="Object 6">
                        <a:extLst>
                          <a:ext uri="{FF2B5EF4-FFF2-40B4-BE49-F238E27FC236}">
                            <a16:creationId xmlns:a16="http://schemas.microsoft.com/office/drawing/2014/main" id="{5D6C1678-CE7A-4590-A2C3-FA80013C60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98224" y="4935349"/>
                        <a:ext cx="9906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Line 7">
            <a:extLst>
              <a:ext uri="{FF2B5EF4-FFF2-40B4-BE49-F238E27FC236}">
                <a16:creationId xmlns:a16="http://schemas.microsoft.com/office/drawing/2014/main" id="{49E2DAC1-F211-400D-B9B9-7AD1F932D1A2}"/>
              </a:ext>
            </a:extLst>
          </p:cNvPr>
          <p:cNvSpPr>
            <a:spLocks noChangeShapeType="1"/>
          </p:cNvSpPr>
          <p:nvPr/>
        </p:nvSpPr>
        <p:spPr bwMode="auto">
          <a:xfrm>
            <a:off x="2007112" y="5216337"/>
            <a:ext cx="1223962" cy="1428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8">
            <a:extLst>
              <a:ext uri="{FF2B5EF4-FFF2-40B4-BE49-F238E27FC236}">
                <a16:creationId xmlns:a16="http://schemas.microsoft.com/office/drawing/2014/main" id="{A7F86739-39C4-4EA4-B1FE-CB08492D8632}"/>
              </a:ext>
            </a:extLst>
          </p:cNvPr>
          <p:cNvSpPr>
            <a:spLocks noChangeShapeType="1"/>
          </p:cNvSpPr>
          <p:nvPr/>
        </p:nvSpPr>
        <p:spPr bwMode="auto">
          <a:xfrm>
            <a:off x="2007112" y="5216337"/>
            <a:ext cx="1223962" cy="8620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9">
            <a:extLst>
              <a:ext uri="{FF2B5EF4-FFF2-40B4-BE49-F238E27FC236}">
                <a16:creationId xmlns:a16="http://schemas.microsoft.com/office/drawing/2014/main" id="{6B21D038-43FE-46F6-87C6-AA85350DEB03}"/>
              </a:ext>
            </a:extLst>
          </p:cNvPr>
          <p:cNvSpPr>
            <a:spLocks noChangeShapeType="1"/>
          </p:cNvSpPr>
          <p:nvPr/>
        </p:nvSpPr>
        <p:spPr bwMode="auto">
          <a:xfrm>
            <a:off x="3231074" y="5359212"/>
            <a:ext cx="71438" cy="7207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0">
            <a:extLst>
              <a:ext uri="{FF2B5EF4-FFF2-40B4-BE49-F238E27FC236}">
                <a16:creationId xmlns:a16="http://schemas.microsoft.com/office/drawing/2014/main" id="{84424DE6-3FD9-49BC-A99C-B0665D286BE5}"/>
              </a:ext>
            </a:extLst>
          </p:cNvPr>
          <p:cNvSpPr>
            <a:spLocks noChangeShapeType="1"/>
          </p:cNvSpPr>
          <p:nvPr/>
        </p:nvSpPr>
        <p:spPr bwMode="auto">
          <a:xfrm flipV="1">
            <a:off x="1862649" y="5359212"/>
            <a:ext cx="1368425" cy="9350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1">
            <a:extLst>
              <a:ext uri="{FF2B5EF4-FFF2-40B4-BE49-F238E27FC236}">
                <a16:creationId xmlns:a16="http://schemas.microsoft.com/office/drawing/2014/main" id="{45FE4DA3-6CD1-4675-A9D4-6776700BDABC}"/>
              </a:ext>
            </a:extLst>
          </p:cNvPr>
          <p:cNvSpPr>
            <a:spLocks noChangeShapeType="1"/>
          </p:cNvSpPr>
          <p:nvPr/>
        </p:nvSpPr>
        <p:spPr bwMode="auto">
          <a:xfrm flipV="1">
            <a:off x="1862649" y="5216337"/>
            <a:ext cx="144463" cy="10795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3">
            <a:extLst>
              <a:ext uri="{FF2B5EF4-FFF2-40B4-BE49-F238E27FC236}">
                <a16:creationId xmlns:a16="http://schemas.microsoft.com/office/drawing/2014/main" id="{85AFA774-BFE3-4E22-8433-4E4DC8F732A8}"/>
              </a:ext>
            </a:extLst>
          </p:cNvPr>
          <p:cNvSpPr>
            <a:spLocks noChangeShapeType="1"/>
          </p:cNvSpPr>
          <p:nvPr/>
        </p:nvSpPr>
        <p:spPr bwMode="auto">
          <a:xfrm flipH="1">
            <a:off x="1862649" y="6079937"/>
            <a:ext cx="1368425"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Text Box 14">
            <a:extLst>
              <a:ext uri="{FF2B5EF4-FFF2-40B4-BE49-F238E27FC236}">
                <a16:creationId xmlns:a16="http://schemas.microsoft.com/office/drawing/2014/main" id="{5E472029-788C-44EC-B83C-B41B0B9D44E7}"/>
              </a:ext>
            </a:extLst>
          </p:cNvPr>
          <p:cNvSpPr txBox="1">
            <a:spLocks noChangeArrowheads="1"/>
          </p:cNvSpPr>
          <p:nvPr/>
        </p:nvSpPr>
        <p:spPr bwMode="auto">
          <a:xfrm>
            <a:off x="1862649" y="4855974"/>
            <a:ext cx="504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a</a:t>
            </a:r>
          </a:p>
        </p:txBody>
      </p:sp>
      <p:sp>
        <p:nvSpPr>
          <p:cNvPr id="17" name="Text Box 15">
            <a:extLst>
              <a:ext uri="{FF2B5EF4-FFF2-40B4-BE49-F238E27FC236}">
                <a16:creationId xmlns:a16="http://schemas.microsoft.com/office/drawing/2014/main" id="{D50E5C21-D949-4160-B766-E953C8543A7F}"/>
              </a:ext>
            </a:extLst>
          </p:cNvPr>
          <p:cNvSpPr txBox="1">
            <a:spLocks noChangeArrowheads="1"/>
          </p:cNvSpPr>
          <p:nvPr/>
        </p:nvSpPr>
        <p:spPr bwMode="auto">
          <a:xfrm>
            <a:off x="2727837" y="5000437"/>
            <a:ext cx="5048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b</a:t>
            </a:r>
          </a:p>
        </p:txBody>
      </p:sp>
      <p:sp>
        <p:nvSpPr>
          <p:cNvPr id="18" name="Text Box 16">
            <a:extLst>
              <a:ext uri="{FF2B5EF4-FFF2-40B4-BE49-F238E27FC236}">
                <a16:creationId xmlns:a16="http://schemas.microsoft.com/office/drawing/2014/main" id="{A716B0D1-B99C-4B26-8BB0-266A77FFC6E3}"/>
              </a:ext>
            </a:extLst>
          </p:cNvPr>
          <p:cNvSpPr txBox="1">
            <a:spLocks noChangeArrowheads="1"/>
          </p:cNvSpPr>
          <p:nvPr/>
        </p:nvSpPr>
        <p:spPr bwMode="auto">
          <a:xfrm>
            <a:off x="1611824" y="6295837"/>
            <a:ext cx="5048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c</a:t>
            </a:r>
          </a:p>
        </p:txBody>
      </p:sp>
      <p:sp>
        <p:nvSpPr>
          <p:cNvPr id="19" name="Text Box 17">
            <a:extLst>
              <a:ext uri="{FF2B5EF4-FFF2-40B4-BE49-F238E27FC236}">
                <a16:creationId xmlns:a16="http://schemas.microsoft.com/office/drawing/2014/main" id="{F7B157B7-9D35-453C-92CD-C9C589F8C1B7}"/>
              </a:ext>
            </a:extLst>
          </p:cNvPr>
          <p:cNvSpPr txBox="1">
            <a:spLocks noChangeArrowheads="1"/>
          </p:cNvSpPr>
          <p:nvPr/>
        </p:nvSpPr>
        <p:spPr bwMode="auto">
          <a:xfrm>
            <a:off x="3088199" y="6079937"/>
            <a:ext cx="5048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d</a:t>
            </a:r>
          </a:p>
        </p:txBody>
      </p:sp>
      <p:sp>
        <p:nvSpPr>
          <p:cNvPr id="20" name="Line 18">
            <a:extLst>
              <a:ext uri="{FF2B5EF4-FFF2-40B4-BE49-F238E27FC236}">
                <a16:creationId xmlns:a16="http://schemas.microsoft.com/office/drawing/2014/main" id="{CC570FC0-A4AF-442E-89EB-45E2B493047E}"/>
              </a:ext>
            </a:extLst>
          </p:cNvPr>
          <p:cNvSpPr>
            <a:spLocks noChangeShapeType="1"/>
          </p:cNvSpPr>
          <p:nvPr/>
        </p:nvSpPr>
        <p:spPr bwMode="auto">
          <a:xfrm>
            <a:off x="8633337" y="5287774"/>
            <a:ext cx="1223962" cy="1428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9">
            <a:extLst>
              <a:ext uri="{FF2B5EF4-FFF2-40B4-BE49-F238E27FC236}">
                <a16:creationId xmlns:a16="http://schemas.microsoft.com/office/drawing/2014/main" id="{B1327712-31F9-40BF-93CC-B46E202FDCB6}"/>
              </a:ext>
            </a:extLst>
          </p:cNvPr>
          <p:cNvSpPr>
            <a:spLocks noChangeShapeType="1"/>
          </p:cNvSpPr>
          <p:nvPr/>
        </p:nvSpPr>
        <p:spPr bwMode="auto">
          <a:xfrm flipH="1" flipV="1">
            <a:off x="8704774" y="5359212"/>
            <a:ext cx="1079500" cy="7207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20">
            <a:extLst>
              <a:ext uri="{FF2B5EF4-FFF2-40B4-BE49-F238E27FC236}">
                <a16:creationId xmlns:a16="http://schemas.microsoft.com/office/drawing/2014/main" id="{58971C83-9A59-4503-BF6C-D6573ED8DF80}"/>
              </a:ext>
            </a:extLst>
          </p:cNvPr>
          <p:cNvSpPr>
            <a:spLocks noChangeShapeType="1"/>
          </p:cNvSpPr>
          <p:nvPr/>
        </p:nvSpPr>
        <p:spPr bwMode="auto">
          <a:xfrm flipV="1">
            <a:off x="9784274" y="5432237"/>
            <a:ext cx="73025"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21">
            <a:extLst>
              <a:ext uri="{FF2B5EF4-FFF2-40B4-BE49-F238E27FC236}">
                <a16:creationId xmlns:a16="http://schemas.microsoft.com/office/drawing/2014/main" id="{746B422C-E837-421A-A5FB-FDA0D9DCF4E4}"/>
              </a:ext>
            </a:extLst>
          </p:cNvPr>
          <p:cNvSpPr>
            <a:spLocks noChangeShapeType="1"/>
          </p:cNvSpPr>
          <p:nvPr/>
        </p:nvSpPr>
        <p:spPr bwMode="auto">
          <a:xfrm flipH="1">
            <a:off x="8488874" y="5503674"/>
            <a:ext cx="1295400" cy="7921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2">
            <a:extLst>
              <a:ext uri="{FF2B5EF4-FFF2-40B4-BE49-F238E27FC236}">
                <a16:creationId xmlns:a16="http://schemas.microsoft.com/office/drawing/2014/main" id="{3C3D0669-FFE2-4DDE-B44A-0EA394F8230D}"/>
              </a:ext>
            </a:extLst>
          </p:cNvPr>
          <p:cNvSpPr>
            <a:spLocks noChangeShapeType="1"/>
          </p:cNvSpPr>
          <p:nvPr/>
        </p:nvSpPr>
        <p:spPr bwMode="auto">
          <a:xfrm flipV="1">
            <a:off x="8488874" y="5287774"/>
            <a:ext cx="144463" cy="10795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3">
            <a:extLst>
              <a:ext uri="{FF2B5EF4-FFF2-40B4-BE49-F238E27FC236}">
                <a16:creationId xmlns:a16="http://schemas.microsoft.com/office/drawing/2014/main" id="{CB1D3DB1-7C04-446C-A063-0D0C77F4539C}"/>
              </a:ext>
            </a:extLst>
          </p:cNvPr>
          <p:cNvSpPr>
            <a:spLocks noChangeShapeType="1"/>
          </p:cNvSpPr>
          <p:nvPr/>
        </p:nvSpPr>
        <p:spPr bwMode="auto">
          <a:xfrm flipV="1">
            <a:off x="8560312" y="6079937"/>
            <a:ext cx="1223962"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Text Box 24">
            <a:extLst>
              <a:ext uri="{FF2B5EF4-FFF2-40B4-BE49-F238E27FC236}">
                <a16:creationId xmlns:a16="http://schemas.microsoft.com/office/drawing/2014/main" id="{64131F2D-5A96-4C60-B472-A397910DB97C}"/>
              </a:ext>
            </a:extLst>
          </p:cNvPr>
          <p:cNvSpPr txBox="1">
            <a:spLocks noChangeArrowheads="1"/>
          </p:cNvSpPr>
          <p:nvPr/>
        </p:nvSpPr>
        <p:spPr bwMode="auto">
          <a:xfrm>
            <a:off x="8488874" y="4927412"/>
            <a:ext cx="5048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a</a:t>
            </a:r>
          </a:p>
        </p:txBody>
      </p:sp>
      <p:sp>
        <p:nvSpPr>
          <p:cNvPr id="27" name="Text Box 25">
            <a:extLst>
              <a:ext uri="{FF2B5EF4-FFF2-40B4-BE49-F238E27FC236}">
                <a16:creationId xmlns:a16="http://schemas.microsoft.com/office/drawing/2014/main" id="{A2FFA2F8-752B-4AFF-8522-888D7AC395AB}"/>
              </a:ext>
            </a:extLst>
          </p:cNvPr>
          <p:cNvSpPr txBox="1">
            <a:spLocks noChangeArrowheads="1"/>
          </p:cNvSpPr>
          <p:nvPr/>
        </p:nvSpPr>
        <p:spPr bwMode="auto">
          <a:xfrm>
            <a:off x="9354062" y="5071874"/>
            <a:ext cx="504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b</a:t>
            </a:r>
          </a:p>
        </p:txBody>
      </p:sp>
      <p:sp>
        <p:nvSpPr>
          <p:cNvPr id="28" name="Text Box 26">
            <a:extLst>
              <a:ext uri="{FF2B5EF4-FFF2-40B4-BE49-F238E27FC236}">
                <a16:creationId xmlns:a16="http://schemas.microsoft.com/office/drawing/2014/main" id="{CBF4561B-E1B9-40DB-8DDC-63A05AEE79FC}"/>
              </a:ext>
            </a:extLst>
          </p:cNvPr>
          <p:cNvSpPr txBox="1">
            <a:spLocks noChangeArrowheads="1"/>
          </p:cNvSpPr>
          <p:nvPr/>
        </p:nvSpPr>
        <p:spPr bwMode="auto">
          <a:xfrm>
            <a:off x="8128512" y="6549837"/>
            <a:ext cx="5048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c</a:t>
            </a:r>
          </a:p>
        </p:txBody>
      </p:sp>
      <p:sp>
        <p:nvSpPr>
          <p:cNvPr id="29" name="Text Box 27">
            <a:extLst>
              <a:ext uri="{FF2B5EF4-FFF2-40B4-BE49-F238E27FC236}">
                <a16:creationId xmlns:a16="http://schemas.microsoft.com/office/drawing/2014/main" id="{8565ADE4-16AB-4E71-8E2B-14163704026C}"/>
              </a:ext>
            </a:extLst>
          </p:cNvPr>
          <p:cNvSpPr txBox="1">
            <a:spLocks noChangeArrowheads="1"/>
          </p:cNvSpPr>
          <p:nvPr/>
        </p:nvSpPr>
        <p:spPr bwMode="auto">
          <a:xfrm>
            <a:off x="9855712" y="6151374"/>
            <a:ext cx="504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d</a:t>
            </a:r>
          </a:p>
        </p:txBody>
      </p:sp>
    </p:spTree>
    <p:extLst>
      <p:ext uri="{BB962C8B-B14F-4D97-AF65-F5344CB8AC3E}">
        <p14:creationId xmlns:p14="http://schemas.microsoft.com/office/powerpoint/2010/main" val="206861294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741998"/>
          </a:xfrm>
          <a:prstGeom prst="rect">
            <a:avLst/>
          </a:prstGeom>
          <a:noFill/>
        </p:spPr>
        <p:txBody>
          <a:bodyPr wrap="square" rtlCol="0">
            <a:spAutoFit/>
          </a:bodyPr>
          <a:lstStyle/>
          <a:p>
            <a:pPr>
              <a:lnSpc>
                <a:spcPct val="150000"/>
              </a:lnSpc>
            </a:pPr>
            <a:r>
              <a:rPr lang="en-US" altLang="zh-CN" sz="3200" dirty="0"/>
              <a:t>10.3 Representing Graphs and Graph Isomorphism</a:t>
            </a:r>
            <a:endParaRPr lang="en-US" altLang="zh-CN" sz="2000" dirty="0">
              <a:solidFill>
                <a:schemeClr val="tx2"/>
              </a:solidFill>
              <a:latin typeface="Times New Roman" panose="02020603050405020304" pitchFamily="18" charset="0"/>
            </a:endParaRPr>
          </a:p>
        </p:txBody>
      </p:sp>
      <p:sp>
        <p:nvSpPr>
          <p:cNvPr id="4" name="Text Box 2">
            <a:extLst>
              <a:ext uri="{FF2B5EF4-FFF2-40B4-BE49-F238E27FC236}">
                <a16:creationId xmlns:a16="http://schemas.microsoft.com/office/drawing/2014/main" id="{161CDC1D-C383-47DE-97FA-093F44B6DF27}"/>
              </a:ext>
            </a:extLst>
          </p:cNvPr>
          <p:cNvSpPr txBox="1">
            <a:spLocks noChangeArrowheads="1"/>
          </p:cNvSpPr>
          <p:nvPr/>
        </p:nvSpPr>
        <p:spPr bwMode="auto">
          <a:xfrm>
            <a:off x="165073" y="914400"/>
            <a:ext cx="12026927" cy="5056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fontAlgn="base">
              <a:lnSpc>
                <a:spcPct val="150000"/>
              </a:lnSpc>
              <a:spcAft>
                <a:spcPct val="0"/>
              </a:spcAft>
              <a:buBlip>
                <a:blip r:embed="rId2"/>
              </a:buBlip>
            </a:pPr>
            <a:r>
              <a:rPr lang="zh-CN" altLang="en-US" b="1" kern="0" dirty="0">
                <a:latin typeface="+mn-lt"/>
                <a:ea typeface="+mn-ea"/>
              </a:rPr>
              <a:t>同构判定算法（用邻接矩阵）</a:t>
            </a:r>
          </a:p>
          <a:p>
            <a:pPr fontAlgn="base">
              <a:lnSpc>
                <a:spcPct val="150000"/>
              </a:lnSpc>
              <a:spcAft>
                <a:spcPct val="0"/>
              </a:spcAft>
              <a:buNone/>
            </a:pPr>
            <a:r>
              <a:rPr lang="en-US" altLang="zh-CN" sz="2800" b="1" kern="0" dirty="0">
                <a:latin typeface="+mn-lt"/>
                <a:ea typeface="+mn-ea"/>
              </a:rPr>
              <a:t>1</a:t>
            </a:r>
            <a:r>
              <a:rPr lang="zh-CN" altLang="en-US" sz="2800" b="1" kern="0" dirty="0">
                <a:latin typeface="+mn-lt"/>
                <a:ea typeface="+mn-ea"/>
              </a:rPr>
              <a:t>、根据图确定其邻接矩阵</a:t>
            </a:r>
            <a:r>
              <a:rPr lang="en-US" altLang="zh-CN" sz="2800" b="1" kern="0" dirty="0">
                <a:latin typeface="+mn-lt"/>
                <a:ea typeface="+mn-ea"/>
              </a:rPr>
              <a:t>(I)</a:t>
            </a:r>
          </a:p>
          <a:p>
            <a:pPr fontAlgn="base">
              <a:lnSpc>
                <a:spcPct val="150000"/>
              </a:lnSpc>
              <a:spcAft>
                <a:spcPct val="0"/>
              </a:spcAft>
              <a:buNone/>
            </a:pPr>
            <a:r>
              <a:rPr lang="en-US" altLang="zh-CN" sz="2800" b="1" kern="0" dirty="0">
                <a:latin typeface="+mn-lt"/>
                <a:ea typeface="+mn-ea"/>
              </a:rPr>
              <a:t>2</a:t>
            </a:r>
            <a:r>
              <a:rPr lang="zh-CN" altLang="en-US" sz="2800" b="1" kern="0" dirty="0">
                <a:latin typeface="+mn-lt"/>
                <a:ea typeface="+mn-ea"/>
              </a:rPr>
              <a:t>、计算行次：矩阵每行１的个数，（对应于出次） 和列次：（对应于入次）</a:t>
            </a:r>
          </a:p>
          <a:p>
            <a:pPr fontAlgn="base">
              <a:lnSpc>
                <a:spcPct val="150000"/>
              </a:lnSpc>
              <a:spcAft>
                <a:spcPct val="0"/>
              </a:spcAft>
              <a:buNone/>
            </a:pPr>
            <a:r>
              <a:rPr lang="en-US" altLang="zh-CN" sz="2800" b="1" kern="0" dirty="0">
                <a:latin typeface="+mn-lt"/>
                <a:ea typeface="+mn-ea"/>
              </a:rPr>
              <a:t>3</a:t>
            </a:r>
            <a:r>
              <a:rPr lang="zh-CN" altLang="en-US" sz="2800" b="1" kern="0" dirty="0">
                <a:latin typeface="+mn-lt"/>
                <a:ea typeface="+mn-ea"/>
              </a:rPr>
              <a:t>、不考虑出现的次序不同，若行次与列次不同，则必不同构，否则继续</a:t>
            </a:r>
            <a:endParaRPr lang="en-US" altLang="zh-CN" sz="2800" b="1" kern="0" dirty="0">
              <a:latin typeface="+mn-lt"/>
              <a:ea typeface="+mn-ea"/>
            </a:endParaRPr>
          </a:p>
          <a:p>
            <a:pPr fontAlgn="base">
              <a:lnSpc>
                <a:spcPct val="150000"/>
              </a:lnSpc>
              <a:spcAft>
                <a:spcPct val="0"/>
              </a:spcAft>
              <a:buNone/>
            </a:pPr>
            <a:r>
              <a:rPr lang="en-US" altLang="zh-CN" sz="2800" b="1" kern="0" dirty="0">
                <a:latin typeface="+mn-lt"/>
                <a:ea typeface="+mn-ea"/>
              </a:rPr>
              <a:t>4</a:t>
            </a:r>
            <a:r>
              <a:rPr lang="zh-CN" altLang="en-US" sz="2800" b="1" kern="0" dirty="0">
                <a:latin typeface="+mn-lt"/>
                <a:ea typeface="+mn-ea"/>
              </a:rPr>
              <a:t>、同时交换其一矩阵的ｉ行和ｊ行，ｉ列和ｊ列。</a:t>
            </a:r>
          </a:p>
          <a:p>
            <a:pPr fontAlgn="base">
              <a:lnSpc>
                <a:spcPct val="150000"/>
              </a:lnSpc>
              <a:spcAft>
                <a:spcPct val="0"/>
              </a:spcAft>
              <a:buNone/>
            </a:pPr>
            <a:r>
              <a:rPr lang="zh-CN" altLang="en-US" sz="2800" b="1" kern="0" dirty="0">
                <a:latin typeface="+mn-lt"/>
                <a:ea typeface="+mn-ea"/>
              </a:rPr>
              <a:t>      若此矩阵能变成与另一矩阵一样，则同构。对所有顶点的排列都试过，仍不相同，则不同构。</a:t>
            </a:r>
          </a:p>
        </p:txBody>
      </p:sp>
    </p:spTree>
    <p:extLst>
      <p:ext uri="{BB962C8B-B14F-4D97-AF65-F5344CB8AC3E}">
        <p14:creationId xmlns:p14="http://schemas.microsoft.com/office/powerpoint/2010/main" val="22048002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741998"/>
          </a:xfrm>
          <a:prstGeom prst="rect">
            <a:avLst/>
          </a:prstGeom>
          <a:noFill/>
        </p:spPr>
        <p:txBody>
          <a:bodyPr wrap="square" rtlCol="0">
            <a:spAutoFit/>
          </a:bodyPr>
          <a:lstStyle/>
          <a:p>
            <a:pPr>
              <a:lnSpc>
                <a:spcPct val="150000"/>
              </a:lnSpc>
            </a:pPr>
            <a:r>
              <a:rPr lang="en-US" altLang="zh-CN" sz="3200" dirty="0"/>
              <a:t>10.3 Representing Graphs and Graph Isomorphism</a:t>
            </a:r>
            <a:endParaRPr lang="en-US" altLang="zh-CN" sz="2000" dirty="0">
              <a:solidFill>
                <a:schemeClr val="tx2"/>
              </a:solidFill>
              <a:latin typeface="Times New Roman" panose="02020603050405020304" pitchFamily="18" charset="0"/>
            </a:endParaRPr>
          </a:p>
        </p:txBody>
      </p:sp>
      <p:graphicFrame>
        <p:nvGraphicFramePr>
          <p:cNvPr id="5" name="Object 3">
            <a:extLst>
              <a:ext uri="{FF2B5EF4-FFF2-40B4-BE49-F238E27FC236}">
                <a16:creationId xmlns:a16="http://schemas.microsoft.com/office/drawing/2014/main" id="{C8D9A16A-DF88-4687-9E29-139863E60777}"/>
              </a:ext>
            </a:extLst>
          </p:cNvPr>
          <p:cNvGraphicFramePr>
            <a:graphicFrameLocks noChangeAspect="1"/>
          </p:cNvGraphicFramePr>
          <p:nvPr>
            <p:extLst>
              <p:ext uri="{D42A27DB-BD31-4B8C-83A1-F6EECF244321}">
                <p14:modId xmlns:p14="http://schemas.microsoft.com/office/powerpoint/2010/main" val="3991914077"/>
              </p:ext>
            </p:extLst>
          </p:nvPr>
        </p:nvGraphicFramePr>
        <p:xfrm>
          <a:off x="4512631" y="4293031"/>
          <a:ext cx="3376288" cy="2399124"/>
        </p:xfrm>
        <a:graphic>
          <a:graphicData uri="http://schemas.openxmlformats.org/presentationml/2006/ole">
            <mc:AlternateContent xmlns:mc="http://schemas.openxmlformats.org/markup-compatibility/2006">
              <mc:Choice xmlns:v="urn:schemas-microsoft-com:vml" Requires="v">
                <p:oleObj spid="_x0000_s5151" name="Equation" r:id="rId3" imgW="901700" imgH="914400" progId="Equation.3">
                  <p:embed/>
                </p:oleObj>
              </mc:Choice>
              <mc:Fallback>
                <p:oleObj name="Equation" r:id="rId3" imgW="901700" imgH="914400" progId="Equation.3">
                  <p:embed/>
                  <p:pic>
                    <p:nvPicPr>
                      <p:cNvPr id="1221635" name="Object 3">
                        <a:extLst>
                          <a:ext uri="{FF2B5EF4-FFF2-40B4-BE49-F238E27FC236}">
                            <a16:creationId xmlns:a16="http://schemas.microsoft.com/office/drawing/2014/main" id="{45D24400-5D0A-44EB-89ED-383AFFE950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2631" y="4293031"/>
                        <a:ext cx="3376288" cy="2399124"/>
                      </a:xfrm>
                      <a:prstGeom prst="rect">
                        <a:avLst/>
                      </a:prstGeom>
                      <a:noFill/>
                      <a:ln>
                        <a:noFill/>
                      </a:ln>
                      <a:effectLst/>
                    </p:spPr>
                  </p:pic>
                </p:oleObj>
              </mc:Fallback>
            </mc:AlternateContent>
          </a:graphicData>
        </a:graphic>
      </p:graphicFrame>
      <p:sp>
        <p:nvSpPr>
          <p:cNvPr id="6" name="Text Box 4">
            <a:extLst>
              <a:ext uri="{FF2B5EF4-FFF2-40B4-BE49-F238E27FC236}">
                <a16:creationId xmlns:a16="http://schemas.microsoft.com/office/drawing/2014/main" id="{99D00D3C-3F43-4313-9DEE-55609812101D}"/>
              </a:ext>
            </a:extLst>
          </p:cNvPr>
          <p:cNvSpPr txBox="1">
            <a:spLocks noChangeArrowheads="1"/>
          </p:cNvSpPr>
          <p:nvPr/>
        </p:nvSpPr>
        <p:spPr bwMode="auto">
          <a:xfrm>
            <a:off x="468023" y="865628"/>
            <a:ext cx="11255953" cy="386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FontTx/>
              <a:buNone/>
            </a:pPr>
            <a:r>
              <a:rPr kumimoji="1" lang="zh-CN" altLang="en-US" sz="2800" b="1" dirty="0">
                <a:latin typeface="宋体" panose="02010600030101010101" pitchFamily="2" charset="-122"/>
              </a:rPr>
              <a:t>例：</a:t>
            </a:r>
            <a:r>
              <a:rPr kumimoji="1" lang="en-US" altLang="zh-CN" sz="2800" b="1" dirty="0">
                <a:latin typeface="宋体" panose="02010600030101010101" pitchFamily="2" charset="-122"/>
              </a:rPr>
              <a:t>(1)</a:t>
            </a:r>
            <a:r>
              <a:rPr kumimoji="1" lang="zh-CN" altLang="en-US" sz="2800" b="1" dirty="0">
                <a:latin typeface="宋体" panose="02010600030101010101" pitchFamily="2" charset="-122"/>
              </a:rPr>
              <a:t>的行次（２，１，２，１）</a:t>
            </a:r>
          </a:p>
          <a:p>
            <a:pPr algn="just" eaLnBrk="1" hangingPunct="1">
              <a:lnSpc>
                <a:spcPct val="150000"/>
              </a:lnSpc>
              <a:spcBef>
                <a:spcPct val="0"/>
              </a:spcBef>
              <a:buFontTx/>
              <a:buNone/>
            </a:pPr>
            <a:r>
              <a:rPr kumimoji="1" lang="zh-CN" altLang="en-US" sz="2800" b="1" dirty="0">
                <a:latin typeface="宋体" panose="02010600030101010101" pitchFamily="2" charset="-122"/>
              </a:rPr>
              <a:t>         列次（１，２，１，２）</a:t>
            </a:r>
          </a:p>
          <a:p>
            <a:pPr algn="just" eaLnBrk="1" hangingPunct="1">
              <a:lnSpc>
                <a:spcPct val="150000"/>
              </a:lnSpc>
              <a:spcBef>
                <a:spcPct val="0"/>
              </a:spcBef>
              <a:buFontTx/>
              <a:buNone/>
            </a:pPr>
            <a:r>
              <a:rPr kumimoji="1" lang="zh-CN" altLang="en-US" sz="2800" b="1" dirty="0">
                <a:latin typeface="宋体" panose="02010600030101010101" pitchFamily="2" charset="-122"/>
              </a:rPr>
              <a:t>    </a:t>
            </a:r>
            <a:r>
              <a:rPr kumimoji="1" lang="en-US" altLang="zh-CN" sz="2800" b="1" dirty="0">
                <a:latin typeface="宋体" panose="02010600030101010101" pitchFamily="2" charset="-122"/>
              </a:rPr>
              <a:t>(2)</a:t>
            </a:r>
            <a:r>
              <a:rPr kumimoji="1" lang="zh-CN" altLang="en-US" sz="2800" b="1" dirty="0">
                <a:latin typeface="宋体" panose="02010600030101010101" pitchFamily="2" charset="-122"/>
              </a:rPr>
              <a:t>的行次（１，１，２，２）</a:t>
            </a:r>
          </a:p>
          <a:p>
            <a:pPr algn="just" eaLnBrk="1" hangingPunct="1">
              <a:lnSpc>
                <a:spcPct val="150000"/>
              </a:lnSpc>
              <a:spcBef>
                <a:spcPct val="0"/>
              </a:spcBef>
              <a:buFontTx/>
              <a:buNone/>
            </a:pPr>
            <a:r>
              <a:rPr kumimoji="1" lang="zh-CN" altLang="en-US" sz="2800" b="1" dirty="0">
                <a:latin typeface="宋体" panose="02010600030101010101" pitchFamily="2" charset="-122"/>
              </a:rPr>
              <a:t>         列次（２，２，１，１）</a:t>
            </a:r>
            <a:endParaRPr kumimoji="1" lang="en-US" altLang="zh-CN" sz="2800" b="1" dirty="0">
              <a:latin typeface="宋体" panose="02010600030101010101" pitchFamily="2" charset="-122"/>
            </a:endParaRPr>
          </a:p>
          <a:p>
            <a:pPr algn="just">
              <a:lnSpc>
                <a:spcPct val="150000"/>
              </a:lnSpc>
              <a:spcBef>
                <a:spcPct val="0"/>
              </a:spcBef>
              <a:buNone/>
            </a:pPr>
            <a:r>
              <a:rPr kumimoji="1" lang="zh-CN" altLang="en-US" sz="2800" b="1" dirty="0">
                <a:latin typeface="Times New Roman" panose="02020603050405020304" pitchFamily="18" charset="0"/>
              </a:rPr>
              <a:t>例：    把</a:t>
            </a:r>
            <a:r>
              <a:rPr kumimoji="1" lang="en-US" altLang="zh-CN" sz="2800" b="1" dirty="0">
                <a:latin typeface="Times New Roman" panose="02020603050405020304" pitchFamily="18" charset="0"/>
              </a:rPr>
              <a:t>(II</a:t>
            </a:r>
            <a:r>
              <a:rPr kumimoji="1" lang="zh-CN" altLang="en-US" sz="2800" b="1" dirty="0">
                <a:latin typeface="Times New Roman" panose="02020603050405020304" pitchFamily="18" charset="0"/>
              </a:rPr>
              <a:t>）的第１行与第４行交换，第１列与第４列交换，得</a:t>
            </a:r>
            <a:r>
              <a:rPr kumimoji="1" lang="en-US" altLang="zh-CN" sz="2800" b="1" dirty="0">
                <a:latin typeface="Times New Roman" panose="02020603050405020304" pitchFamily="18" charset="0"/>
              </a:rPr>
              <a:t>:</a:t>
            </a:r>
          </a:p>
          <a:p>
            <a:pPr algn="just" eaLnBrk="1" hangingPunct="1">
              <a:lnSpc>
                <a:spcPct val="150000"/>
              </a:lnSpc>
              <a:spcBef>
                <a:spcPct val="0"/>
              </a:spcBef>
              <a:buFontTx/>
              <a:buNone/>
            </a:pPr>
            <a:endParaRPr kumimoji="1" lang="zh-CN" altLang="en-US" sz="2800" b="1" dirty="0">
              <a:latin typeface="宋体" panose="02010600030101010101" pitchFamily="2" charset="-122"/>
            </a:endParaRPr>
          </a:p>
        </p:txBody>
      </p:sp>
    </p:spTree>
    <p:extLst>
      <p:ext uri="{BB962C8B-B14F-4D97-AF65-F5344CB8AC3E}">
        <p14:creationId xmlns:p14="http://schemas.microsoft.com/office/powerpoint/2010/main" val="219223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741998"/>
          </a:xfrm>
          <a:prstGeom prst="rect">
            <a:avLst/>
          </a:prstGeom>
          <a:noFill/>
        </p:spPr>
        <p:txBody>
          <a:bodyPr wrap="square" rtlCol="0">
            <a:spAutoFit/>
          </a:bodyPr>
          <a:lstStyle/>
          <a:p>
            <a:pPr>
              <a:lnSpc>
                <a:spcPct val="150000"/>
              </a:lnSpc>
            </a:pPr>
            <a:r>
              <a:rPr lang="en-US" altLang="zh-CN" sz="3200" dirty="0"/>
              <a:t>10.3 Representing Graphs and Graph Isomorphism</a:t>
            </a:r>
            <a:endParaRPr lang="en-US" altLang="zh-CN" sz="2000" dirty="0">
              <a:solidFill>
                <a:schemeClr val="tx2"/>
              </a:solidFill>
              <a:latin typeface="Times New Roman" panose="02020603050405020304" pitchFamily="18" charset="0"/>
            </a:endParaRPr>
          </a:p>
        </p:txBody>
      </p:sp>
      <p:sp>
        <p:nvSpPr>
          <p:cNvPr id="6" name="Text Box 4">
            <a:extLst>
              <a:ext uri="{FF2B5EF4-FFF2-40B4-BE49-F238E27FC236}">
                <a16:creationId xmlns:a16="http://schemas.microsoft.com/office/drawing/2014/main" id="{99D00D3C-3F43-4313-9DEE-55609812101D}"/>
              </a:ext>
            </a:extLst>
          </p:cNvPr>
          <p:cNvSpPr txBox="1">
            <a:spLocks noChangeArrowheads="1"/>
          </p:cNvSpPr>
          <p:nvPr/>
        </p:nvSpPr>
        <p:spPr bwMode="auto">
          <a:xfrm>
            <a:off x="468022" y="1046351"/>
            <a:ext cx="11255953" cy="1284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50000"/>
              </a:spcBef>
              <a:buNone/>
            </a:pPr>
            <a:r>
              <a:rPr kumimoji="1" lang="zh-CN" altLang="en-US" sz="2800" b="1" dirty="0">
                <a:latin typeface="Times New Roman" panose="02020603050405020304" pitchFamily="18" charset="0"/>
              </a:rPr>
              <a:t>再把第２行与第４行交换，第２列与第４列交换，就得 </a:t>
            </a:r>
            <a:r>
              <a:rPr kumimoji="1" lang="en-US" altLang="zh-CN" sz="2800" b="1" dirty="0">
                <a:latin typeface="Times New Roman" panose="02020603050405020304" pitchFamily="18" charset="0"/>
              </a:rPr>
              <a:t>:</a:t>
            </a:r>
            <a:r>
              <a:rPr kumimoji="1" lang="en-US" altLang="zh-CN" sz="2400" dirty="0">
                <a:latin typeface="Times New Roman" panose="02020603050405020304" pitchFamily="18" charset="0"/>
              </a:rPr>
              <a:t>  </a:t>
            </a:r>
          </a:p>
          <a:p>
            <a:pPr algn="just" eaLnBrk="1" hangingPunct="1">
              <a:lnSpc>
                <a:spcPct val="150000"/>
              </a:lnSpc>
              <a:spcBef>
                <a:spcPct val="0"/>
              </a:spcBef>
              <a:buFontTx/>
              <a:buNone/>
            </a:pPr>
            <a:endParaRPr kumimoji="1" lang="zh-CN" altLang="en-US" sz="2800" b="1" dirty="0">
              <a:latin typeface="宋体" panose="02010600030101010101" pitchFamily="2" charset="-122"/>
            </a:endParaRPr>
          </a:p>
        </p:txBody>
      </p:sp>
      <p:graphicFrame>
        <p:nvGraphicFramePr>
          <p:cNvPr id="7" name="Object 3">
            <a:extLst>
              <a:ext uri="{FF2B5EF4-FFF2-40B4-BE49-F238E27FC236}">
                <a16:creationId xmlns:a16="http://schemas.microsoft.com/office/drawing/2014/main" id="{84D7CD3D-129F-4EDB-A175-687D3A7B31B0}"/>
              </a:ext>
            </a:extLst>
          </p:cNvPr>
          <p:cNvGraphicFramePr>
            <a:graphicFrameLocks noChangeAspect="1"/>
          </p:cNvGraphicFramePr>
          <p:nvPr>
            <p:extLst>
              <p:ext uri="{D42A27DB-BD31-4B8C-83A1-F6EECF244321}">
                <p14:modId xmlns:p14="http://schemas.microsoft.com/office/powerpoint/2010/main" val="612179527"/>
              </p:ext>
            </p:extLst>
          </p:nvPr>
        </p:nvGraphicFramePr>
        <p:xfrm>
          <a:off x="4711985" y="2014779"/>
          <a:ext cx="2933102" cy="2346482"/>
        </p:xfrm>
        <a:graphic>
          <a:graphicData uri="http://schemas.openxmlformats.org/presentationml/2006/ole">
            <mc:AlternateContent xmlns:mc="http://schemas.openxmlformats.org/markup-compatibility/2006">
              <mc:Choice xmlns:v="urn:schemas-microsoft-com:vml" Requires="v">
                <p:oleObj spid="_x0000_s4129" name="公式" r:id="rId3" imgW="901700" imgH="914400" progId="Equation.3">
                  <p:embed/>
                </p:oleObj>
              </mc:Choice>
              <mc:Fallback>
                <p:oleObj name="公式" r:id="rId3" imgW="901700" imgH="914400" progId="Equation.3">
                  <p:embed/>
                  <p:pic>
                    <p:nvPicPr>
                      <p:cNvPr id="1222659" name="Object 3">
                        <a:extLst>
                          <a:ext uri="{FF2B5EF4-FFF2-40B4-BE49-F238E27FC236}">
                            <a16:creationId xmlns:a16="http://schemas.microsoft.com/office/drawing/2014/main" id="{C3D90F88-FF24-4A7C-9D8C-87828C3AF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1985" y="2014779"/>
                        <a:ext cx="2933102" cy="234648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56974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739754"/>
          </a:xfrm>
          <a:prstGeom prst="rect">
            <a:avLst/>
          </a:prstGeom>
          <a:noFill/>
        </p:spPr>
        <p:txBody>
          <a:bodyPr wrap="square" rtlCol="0">
            <a:spAutoFit/>
          </a:bodyPr>
          <a:lstStyle/>
          <a:p>
            <a:pPr>
              <a:lnSpc>
                <a:spcPct val="150000"/>
              </a:lnSpc>
            </a:pPr>
            <a:r>
              <a:rPr lang="en-US" altLang="zh-CN" sz="3200" dirty="0"/>
              <a:t>10.1-10.3 </a:t>
            </a:r>
            <a:r>
              <a:rPr lang="zh-CN" altLang="en-US" sz="3200" dirty="0"/>
              <a:t>小结</a:t>
            </a:r>
            <a:endParaRPr lang="en-US" altLang="zh-CN" sz="3200" kern="0" dirty="0"/>
          </a:p>
        </p:txBody>
      </p:sp>
      <p:sp>
        <p:nvSpPr>
          <p:cNvPr id="5" name="Rectangle 3">
            <a:extLst>
              <a:ext uri="{FF2B5EF4-FFF2-40B4-BE49-F238E27FC236}">
                <a16:creationId xmlns:a16="http://schemas.microsoft.com/office/drawing/2014/main" id="{B2237261-4A58-4E43-8912-595750C412E1}"/>
              </a:ext>
            </a:extLst>
          </p:cNvPr>
          <p:cNvSpPr txBox="1">
            <a:spLocks noChangeArrowheads="1"/>
          </p:cNvSpPr>
          <p:nvPr/>
        </p:nvSpPr>
        <p:spPr>
          <a:xfrm>
            <a:off x="187311" y="663889"/>
            <a:ext cx="12026927" cy="5710171"/>
          </a:xfrm>
          <a:prstGeom prst="rect">
            <a:avLst/>
          </a:prstGeom>
        </p:spPr>
        <p:txBody>
          <a:bodyPr/>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gn="just" eaLnBrk="1" hangingPunct="1">
              <a:lnSpc>
                <a:spcPct val="150000"/>
              </a:lnSpc>
              <a:spcBef>
                <a:spcPct val="0"/>
              </a:spcBef>
              <a:buFontTx/>
              <a:buNone/>
            </a:pPr>
            <a:endParaRPr kumimoji="1" lang="zh-CN" altLang="en-US" sz="3200" b="1" dirty="0">
              <a:latin typeface="Times New Roman" panose="02020603050405020304" pitchFamily="18" charset="0"/>
            </a:endParaRPr>
          </a:p>
        </p:txBody>
      </p:sp>
      <p:sp>
        <p:nvSpPr>
          <p:cNvPr id="4" name="Rectangle 2">
            <a:extLst>
              <a:ext uri="{FF2B5EF4-FFF2-40B4-BE49-F238E27FC236}">
                <a16:creationId xmlns:a16="http://schemas.microsoft.com/office/drawing/2014/main" id="{4E47612E-1FCA-40E2-A1F9-D1C53C69B716}"/>
              </a:ext>
            </a:extLst>
          </p:cNvPr>
          <p:cNvSpPr txBox="1">
            <a:spLocks noChangeArrowheads="1"/>
          </p:cNvSpPr>
          <p:nvPr/>
        </p:nvSpPr>
        <p:spPr>
          <a:xfrm>
            <a:off x="2286000" y="907796"/>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zh-CN" altLang="en-US" b="1" kern="0" dirty="0"/>
              <a:t>小</a:t>
            </a:r>
            <a:r>
              <a:rPr lang="en-US" altLang="zh-CN" b="1" kern="0" dirty="0"/>
              <a:t>	</a:t>
            </a:r>
            <a:r>
              <a:rPr lang="zh-CN" altLang="en-US" b="1" kern="0" dirty="0"/>
              <a:t>结</a:t>
            </a:r>
            <a:endParaRPr lang="en-US" altLang="zh-CN" b="1" kern="0" dirty="0"/>
          </a:p>
        </p:txBody>
      </p:sp>
      <p:sp>
        <p:nvSpPr>
          <p:cNvPr id="6" name="Rectangle 3">
            <a:extLst>
              <a:ext uri="{FF2B5EF4-FFF2-40B4-BE49-F238E27FC236}">
                <a16:creationId xmlns:a16="http://schemas.microsoft.com/office/drawing/2014/main" id="{A648C05F-AA86-481F-9121-1E8FE01956C5}"/>
              </a:ext>
            </a:extLst>
          </p:cNvPr>
          <p:cNvSpPr txBox="1">
            <a:spLocks noChangeArrowheads="1"/>
          </p:cNvSpPr>
          <p:nvPr/>
        </p:nvSpPr>
        <p:spPr>
          <a:xfrm>
            <a:off x="387336" y="1901215"/>
            <a:ext cx="12026927" cy="4563297"/>
          </a:xfrm>
          <a:prstGeom prst="rect">
            <a:avLst/>
          </a:prstGeom>
        </p:spPr>
        <p:txBody>
          <a:bodyPr/>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zh-CN" altLang="en-US" kern="0" dirty="0"/>
              <a:t>图的概念与术语</a:t>
            </a:r>
          </a:p>
          <a:p>
            <a:pPr>
              <a:lnSpc>
                <a:spcPct val="150000"/>
              </a:lnSpc>
            </a:pPr>
            <a:r>
              <a:rPr lang="zh-CN" altLang="en-US" kern="0" dirty="0"/>
              <a:t>一些特殊的图：极端情况、有用情况</a:t>
            </a:r>
          </a:p>
          <a:p>
            <a:pPr>
              <a:lnSpc>
                <a:spcPct val="150000"/>
              </a:lnSpc>
            </a:pPr>
            <a:r>
              <a:rPr lang="zh-CN" altLang="en-US" kern="0" dirty="0"/>
              <a:t>图的表示：集合、表、矩阵</a:t>
            </a:r>
          </a:p>
          <a:p>
            <a:pPr>
              <a:lnSpc>
                <a:spcPct val="150000"/>
              </a:lnSpc>
            </a:pPr>
            <a:r>
              <a:rPr lang="zh-CN" altLang="en-US" kern="0" dirty="0"/>
              <a:t>图的关系：图的转换、图的包含、</a:t>
            </a:r>
          </a:p>
          <a:p>
            <a:pPr marL="0" indent="0">
              <a:lnSpc>
                <a:spcPct val="150000"/>
              </a:lnSpc>
              <a:buNone/>
            </a:pPr>
            <a:r>
              <a:rPr lang="zh-CN" altLang="en-US" kern="0" dirty="0"/>
              <a:t>                     图的运算、图的同构</a:t>
            </a:r>
          </a:p>
        </p:txBody>
      </p:sp>
    </p:spTree>
    <p:extLst>
      <p:ext uri="{BB962C8B-B14F-4D97-AF65-F5344CB8AC3E}">
        <p14:creationId xmlns:p14="http://schemas.microsoft.com/office/powerpoint/2010/main" val="320873958"/>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612CE0F-AFF5-44B6-8894-F3B9CB3A4F89}"/>
              </a:ext>
            </a:extLst>
          </p:cNvPr>
          <p:cNvSpPr txBox="1"/>
          <p:nvPr/>
        </p:nvSpPr>
        <p:spPr>
          <a:xfrm>
            <a:off x="4692802" y="810050"/>
            <a:ext cx="6123214" cy="769441"/>
          </a:xfrm>
          <a:prstGeom prst="rect">
            <a:avLst/>
          </a:prstGeom>
          <a:noFill/>
        </p:spPr>
        <p:txBody>
          <a:bodyPr wrap="square">
            <a:spAutoFit/>
          </a:bodyPr>
          <a:lstStyle/>
          <a:p>
            <a:r>
              <a:rPr kumimoji="0" lang="en-US" altLang="zh-CN" sz="4400" b="0" i="0" u="none" strike="noStrike" kern="0" cap="none" spc="0" normalizeH="0" baseline="0" noProof="0" dirty="0">
                <a:ln>
                  <a:noFill/>
                </a:ln>
                <a:solidFill>
                  <a:srgbClr val="000000"/>
                </a:solidFill>
                <a:effectLst/>
                <a:uLnTx/>
                <a:uFillTx/>
                <a:latin typeface="Arial"/>
                <a:ea typeface="宋体"/>
                <a:cs typeface="+mj-cs"/>
              </a:rPr>
              <a:t>Homework</a:t>
            </a:r>
            <a:endParaRPr lang="zh-CN" altLang="en-US" dirty="0"/>
          </a:p>
        </p:txBody>
      </p:sp>
      <p:sp>
        <p:nvSpPr>
          <p:cNvPr id="9" name="Rectangle 3">
            <a:extLst>
              <a:ext uri="{FF2B5EF4-FFF2-40B4-BE49-F238E27FC236}">
                <a16:creationId xmlns:a16="http://schemas.microsoft.com/office/drawing/2014/main" id="{A309A1EB-B4EC-48DD-B0BD-295BB190DDB3}"/>
              </a:ext>
            </a:extLst>
          </p:cNvPr>
          <p:cNvSpPr txBox="1">
            <a:spLocks noChangeArrowheads="1"/>
          </p:cNvSpPr>
          <p:nvPr/>
        </p:nvSpPr>
        <p:spPr bwMode="auto">
          <a:xfrm>
            <a:off x="324194" y="1562657"/>
            <a:ext cx="11543612" cy="49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30000"/>
              </a:lnSpc>
              <a:defRPr/>
            </a:pPr>
            <a:r>
              <a:rPr lang="en-US" altLang="zh-CN" sz="2800" dirty="0"/>
              <a:t>10.1</a:t>
            </a:r>
          </a:p>
          <a:p>
            <a:pPr lvl="1">
              <a:lnSpc>
                <a:spcPct val="130000"/>
              </a:lnSpc>
              <a:defRPr/>
            </a:pPr>
            <a:r>
              <a:rPr lang="en-US" altLang="zh-CN" dirty="0"/>
              <a:t>22</a:t>
            </a:r>
            <a:r>
              <a:rPr lang="zh-CN" altLang="en-US" dirty="0"/>
              <a:t>，</a:t>
            </a:r>
            <a:r>
              <a:rPr lang="en-US" altLang="zh-CN" dirty="0"/>
              <a:t>34 	</a:t>
            </a:r>
          </a:p>
          <a:p>
            <a:pPr eaLnBrk="1" hangingPunct="1">
              <a:lnSpc>
                <a:spcPct val="130000"/>
              </a:lnSpc>
              <a:defRPr/>
            </a:pPr>
            <a:r>
              <a:rPr lang="en-US" altLang="zh-CN" sz="2800" dirty="0"/>
              <a:t>10.2</a:t>
            </a:r>
          </a:p>
          <a:p>
            <a:pPr lvl="1">
              <a:lnSpc>
                <a:spcPct val="130000"/>
              </a:lnSpc>
              <a:defRPr/>
            </a:pPr>
            <a:r>
              <a:rPr lang="en-US" altLang="zh-CN" dirty="0"/>
              <a:t>12</a:t>
            </a:r>
            <a:r>
              <a:rPr lang="zh-CN" altLang="en-US" dirty="0"/>
              <a:t>，</a:t>
            </a:r>
            <a:r>
              <a:rPr lang="en-US" altLang="zh-CN" dirty="0"/>
              <a:t>42</a:t>
            </a:r>
            <a:r>
              <a:rPr lang="zh-CN" altLang="en-US" dirty="0"/>
              <a:t>，</a:t>
            </a:r>
            <a:r>
              <a:rPr lang="en-US" altLang="zh-CN" dirty="0"/>
              <a:t>64</a:t>
            </a:r>
            <a:r>
              <a:rPr lang="zh-CN" altLang="en-US" dirty="0"/>
              <a:t>，</a:t>
            </a:r>
            <a:r>
              <a:rPr lang="en-US" altLang="zh-CN" dirty="0"/>
              <a:t>72 	</a:t>
            </a:r>
          </a:p>
          <a:p>
            <a:pPr>
              <a:lnSpc>
                <a:spcPct val="130000"/>
              </a:lnSpc>
              <a:defRPr/>
            </a:pPr>
            <a:r>
              <a:rPr lang="en-US" altLang="zh-CN" sz="2800" dirty="0"/>
              <a:t>10.3</a:t>
            </a:r>
          </a:p>
          <a:p>
            <a:pPr lvl="1">
              <a:lnSpc>
                <a:spcPct val="130000"/>
              </a:lnSpc>
              <a:defRPr/>
            </a:pPr>
            <a:r>
              <a:rPr lang="en-US" altLang="zh-CN" dirty="0"/>
              <a:t>28</a:t>
            </a:r>
            <a:r>
              <a:rPr lang="zh-CN" altLang="en-US" dirty="0"/>
              <a:t>，</a:t>
            </a:r>
            <a:r>
              <a:rPr lang="en-US" altLang="zh-CN" dirty="0"/>
              <a:t>46</a:t>
            </a:r>
            <a:r>
              <a:rPr lang="zh-CN" altLang="en-US" dirty="0"/>
              <a:t>，</a:t>
            </a:r>
            <a:r>
              <a:rPr lang="en-US" altLang="zh-CN" dirty="0"/>
              <a:t>52</a:t>
            </a:r>
            <a:r>
              <a:rPr lang="zh-CN" altLang="en-US" dirty="0"/>
              <a:t>，</a:t>
            </a:r>
            <a:r>
              <a:rPr lang="en-US" altLang="zh-CN" dirty="0"/>
              <a:t>60</a:t>
            </a:r>
            <a:r>
              <a:rPr lang="zh-CN" altLang="en-US" dirty="0"/>
              <a:t>，</a:t>
            </a:r>
            <a:r>
              <a:rPr lang="en-US" altLang="zh-CN" dirty="0"/>
              <a:t>68 	</a:t>
            </a:r>
          </a:p>
        </p:txBody>
      </p:sp>
    </p:spTree>
    <p:extLst>
      <p:ext uri="{BB962C8B-B14F-4D97-AF65-F5344CB8AC3E}">
        <p14:creationId xmlns:p14="http://schemas.microsoft.com/office/powerpoint/2010/main" val="243289253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522.499212598424,&quot;width&quot;:14000}"/>
</p:tagLst>
</file>

<file path=ppt/theme/theme1.xml><?xml version="1.0" encoding="utf-8"?>
<a:theme xmlns:a="http://schemas.openxmlformats.org/drawingml/2006/main" name="嘉迪">
  <a:themeElements>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我的培训模板2">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5"/>
        </a:lnRef>
        <a:fillRef idx="0">
          <a:schemeClr val="accent5"/>
        </a:fillRef>
        <a:effectRef idx="0">
          <a:schemeClr val="accent5"/>
        </a:effectRef>
        <a:fontRef idx="minor">
          <a:schemeClr val="tx1"/>
        </a:fontRef>
      </a:style>
    </a:lnDef>
  </a:objectDefaults>
  <a:extraClrSchemeLst>
    <a:extraClrScheme>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我的培训模板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我的培训模板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我的培训模板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我的培训模板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我的培训模板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我的培训模板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我的培训模板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我的培训模板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我的培训模板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我的培训模板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我的培训模板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嘉迪</Template>
  <TotalTime>2872</TotalTime>
  <Words>6112</Words>
  <Application>Microsoft Office PowerPoint</Application>
  <PresentationFormat>宽屏</PresentationFormat>
  <Paragraphs>472</Paragraphs>
  <Slides>102</Slides>
  <Notes>37</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3</vt:i4>
      </vt:variant>
      <vt:variant>
        <vt:lpstr>幻灯片标题</vt:lpstr>
      </vt:variant>
      <vt:variant>
        <vt:i4>102</vt:i4>
      </vt:variant>
    </vt:vector>
  </HeadingPairs>
  <TitlesOfParts>
    <vt:vector size="114" baseType="lpstr">
      <vt:lpstr>Microsoft JhengHei</vt:lpstr>
      <vt:lpstr>宋体</vt:lpstr>
      <vt:lpstr>Arial</vt:lpstr>
      <vt:lpstr>Calibri</vt:lpstr>
      <vt:lpstr>Cambria Math</vt:lpstr>
      <vt:lpstr>Times New Roman</vt:lpstr>
      <vt:lpstr>Wingdings</vt:lpstr>
      <vt:lpstr>Wingdings 2</vt:lpstr>
      <vt:lpstr>嘉迪</vt:lpstr>
      <vt:lpstr>Equation</vt:lpstr>
      <vt:lpstr>公式</vt:lpstr>
      <vt:lpstr>文档</vt:lpstr>
      <vt:lpstr>离散数据及其应用 Discrete Mathematics and Its Applications （Eighth  Edition/Kenneth H.Rosen）  郭少勇 (syguo@bupt.edu.cn) 北京邮电大学 2022.5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Computer Network</vt:lpstr>
      <vt:lpstr>Multigraphs(多重图)</vt:lpstr>
      <vt:lpstr>Highway Network with Multiple Links</vt:lpstr>
      <vt:lpstr>Pseudographs</vt:lpstr>
      <vt:lpstr>Computer Network with Diagnostic Links</vt:lpstr>
      <vt:lpstr>Directed Graphs(有向图)</vt:lpstr>
      <vt:lpstr>Television Network with One-way Links</vt:lpstr>
      <vt:lpstr>Directed Multigraphs（有向多重图）</vt:lpstr>
      <vt:lpstr>Television Network with One-way Links</vt:lpstr>
      <vt:lpstr>Types of Graphs: Summary</vt:lpstr>
      <vt:lpstr>PowerPoint 演示文稿</vt:lpstr>
      <vt:lpstr>PowerPoint 演示文稿</vt:lpstr>
      <vt:lpstr>PowerPoint 演示文稿</vt:lpstr>
      <vt:lpstr>E2:Acquaintanceship graphs（社交网络图）</vt:lpstr>
      <vt:lpstr>Influence Graph</vt:lpstr>
      <vt:lpstr>PowerPoint 演示文稿</vt:lpstr>
      <vt:lpstr>PowerPoint 演示文稿</vt:lpstr>
      <vt:lpstr>PowerPoint 演示文稿</vt:lpstr>
      <vt:lpstr>PowerPoint 演示文稿</vt:lpstr>
      <vt:lpstr>E7:Call Graphs</vt:lpstr>
      <vt:lpstr>PowerPoint 演示文稿</vt:lpstr>
      <vt:lpstr>Precedence graph of statement execution</vt:lpstr>
      <vt:lpstr>Roadmaps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metarnet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跨界数据创新</dc:title>
  <dc:creator>张龙</dc:creator>
  <cp:lastModifiedBy>杨 国铭</cp:lastModifiedBy>
  <cp:revision>2240</cp:revision>
  <dcterms:created xsi:type="dcterms:W3CDTF">2014-06-11T06:47:00Z</dcterms:created>
  <dcterms:modified xsi:type="dcterms:W3CDTF">2022-05-16T13:42:33Z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CEE855D6EC0646A5AC487CE6141A24AE</vt:lpwstr>
  </property>
  <property fmtid="{D5CDD505-2E9C-101B-9397-08002B2CF9AE}" pid="3" name="KSOProductBuildVer">
    <vt:lpwstr>2052-11.1.0.10700</vt:lpwstr>
  </property>
</Properties>
</file>